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7772400" cy="10058400"/>
  <p:notesSz cx="7772400" cy="10058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301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yclothing.com/" TargetMode="External"/><Relationship Id="rId2" Type="http://schemas.openxmlformats.org/officeDocument/2006/relationships/hyperlink" Target="http://www.yourschooluniform.com/schools/index/caldecote-primary-school-cambridgeshire" TargetMode="External"/><Relationship Id="rId1" Type="http://schemas.openxmlformats.org/officeDocument/2006/relationships/slideLayout" Target="../slideLayouts/slideLayout5.xml"/><Relationship Id="rId5" Type="http://schemas.openxmlformats.org/officeDocument/2006/relationships/hyperlink" Target="mailto:pta@caldecote.cambs.sch.uk" TargetMode="External"/><Relationship Id="rId4" Type="http://schemas.openxmlformats.org/officeDocument/2006/relationships/hyperlink" Target="https://www.nametag-it.co.uk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coolmilk.com/parents/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office@caldecote.cambs.sch.uk" TargetMode="Externa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ldecoteprimaryschool.org.uk/" TargetMode="Externa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nicsplay.co.uk/" TargetMode="External"/><Relationship Id="rId7" Type="http://schemas.openxmlformats.org/officeDocument/2006/relationships/image" Target="../media/image6.png"/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www.ictgames.com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mailto:careclubs@caldecote.cambs.sch.uk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pta@caldecote.cambs.sch.uk" TargetMode="Externa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mbridgeshire.gov.uk/council/communities/support-with-the-cost-of-living/holiday-activities-and-food-programme" TargetMode="External"/><Relationship Id="rId7" Type="http://schemas.openxmlformats.org/officeDocument/2006/relationships/image" Target="../media/image10.jpg"/><Relationship Id="rId2" Type="http://schemas.openxmlformats.org/officeDocument/2006/relationships/hyperlink" Target="https://www.cambridgeshire.gov.uk/residents/children-and-families/schools-learning/help-with-school-learning-costs/free-school-meals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caldecoteprimaryschool.org.uk/page/?title=Care%2BClubs&amp;pid=114" TargetMode="External"/><Relationship Id="rId5" Type="http://schemas.openxmlformats.org/officeDocument/2006/relationships/hyperlink" Target="https://coolmilk.com/" TargetMode="External"/><Relationship Id="rId4" Type="http://schemas.openxmlformats.org/officeDocument/2006/relationships/hyperlink" Target="https://www.cambridgeshire.gov.uk/residents/children-and-families/schools-learning/help-with-school-learning-costs/universal-infant-free-school-meal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ldecoteprimaryschool.org.uk/" TargetMode="External"/><Relationship Id="rId2" Type="http://schemas.openxmlformats.org/officeDocument/2006/relationships/hyperlink" Target="mailto:office@caldecote.cambs.sch.uk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5475604"/>
            <a:ext cx="305117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0" dirty="0">
                <a:latin typeface="Calibri Light"/>
                <a:cs typeface="Calibri Light"/>
              </a:rPr>
              <a:t>Reception</a:t>
            </a:r>
            <a:r>
              <a:rPr sz="2800" b="0" spc="-80" dirty="0">
                <a:latin typeface="Calibri Light"/>
                <a:cs typeface="Calibri Light"/>
              </a:rPr>
              <a:t> </a:t>
            </a:r>
            <a:r>
              <a:rPr sz="2800" b="0" dirty="0">
                <a:latin typeface="Calibri Light"/>
                <a:cs typeface="Calibri Light"/>
              </a:rPr>
              <a:t>Class</a:t>
            </a:r>
            <a:r>
              <a:rPr sz="2800" b="0" spc="-70" dirty="0">
                <a:latin typeface="Calibri Light"/>
                <a:cs typeface="Calibri Light"/>
              </a:rPr>
              <a:t> </a:t>
            </a:r>
            <a:r>
              <a:rPr sz="2800" b="0" spc="-20" dirty="0">
                <a:latin typeface="Calibri Light"/>
                <a:cs typeface="Calibri Light"/>
              </a:rPr>
              <a:t>202</a:t>
            </a:r>
            <a:r>
              <a:rPr lang="en-GB" sz="2800" b="0" spc="-20" dirty="0">
                <a:latin typeface="Calibri Light"/>
                <a:cs typeface="Calibri Light"/>
              </a:rPr>
              <a:t>6</a:t>
            </a:r>
            <a:endParaRPr sz="2800" dirty="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2017" y="6221729"/>
            <a:ext cx="5941695" cy="23244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1600" b="0" spc="-10" dirty="0">
              <a:solidFill>
                <a:srgbClr val="4471C4"/>
              </a:solidFill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Welcome</a:t>
            </a:r>
            <a:r>
              <a:rPr sz="1600" b="0" spc="-2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to</a:t>
            </a:r>
            <a:r>
              <a:rPr sz="1600" b="0" spc="-3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Caldecote</a:t>
            </a:r>
            <a:r>
              <a:rPr sz="1600" b="0" spc="-2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Primary</a:t>
            </a:r>
            <a:r>
              <a:rPr sz="1600" b="0" spc="-3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School</a:t>
            </a:r>
            <a:endParaRPr sz="1600" dirty="0">
              <a:latin typeface="Calibri Light"/>
              <a:cs typeface="Calibri Light"/>
            </a:endParaRPr>
          </a:p>
          <a:p>
            <a:pPr marL="12700" marR="212725">
              <a:lnSpc>
                <a:spcPct val="118100"/>
              </a:lnSpc>
              <a:spcBef>
                <a:spcPts val="695"/>
              </a:spcBef>
            </a:pPr>
            <a:r>
              <a:rPr sz="1200" dirty="0">
                <a:latin typeface="Calibri"/>
                <a:cs typeface="Calibri"/>
              </a:rPr>
              <a:t>This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Welcome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Pack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joint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project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between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parents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provide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with </a:t>
            </a:r>
            <a:r>
              <a:rPr sz="1200" spc="-10" dirty="0">
                <a:latin typeface="Calibri"/>
                <a:cs typeface="Calibri"/>
              </a:rPr>
              <a:t>practical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information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which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help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when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starts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Class</a:t>
            </a:r>
            <a:r>
              <a:rPr sz="1200" spc="-10" dirty="0">
                <a:latin typeface="Calibri"/>
                <a:cs typeface="Calibri"/>
              </a:rPr>
              <a:t> (Reception).</a:t>
            </a:r>
            <a:endParaRPr sz="1200" dirty="0">
              <a:latin typeface="Calibri"/>
              <a:cs typeface="Calibri"/>
            </a:endParaRPr>
          </a:p>
          <a:p>
            <a:pPr marL="12700" marR="150495">
              <a:lnSpc>
                <a:spcPct val="1182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Starting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exciting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but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understand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daunting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both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too.</a:t>
            </a:r>
            <a:r>
              <a:rPr sz="1200" spc="2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hope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pack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help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answer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some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questions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and </a:t>
            </a:r>
            <a:r>
              <a:rPr sz="1200" spc="-10" dirty="0">
                <a:latin typeface="Calibri"/>
                <a:cs typeface="Calibri"/>
              </a:rPr>
              <a:t>reassure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you.</a:t>
            </a:r>
            <a:endParaRPr sz="1200" dirty="0">
              <a:latin typeface="Calibri"/>
              <a:cs typeface="Calibri"/>
            </a:endParaRPr>
          </a:p>
          <a:p>
            <a:pPr marL="12700" marR="5080">
              <a:lnSpc>
                <a:spcPct val="118100"/>
              </a:lnSpc>
              <a:spcBef>
                <a:spcPts val="795"/>
              </a:spcBef>
            </a:pPr>
            <a:r>
              <a:rPr sz="1200" dirty="0">
                <a:latin typeface="Calibri"/>
                <a:cs typeface="Calibri"/>
              </a:rPr>
              <a:t>If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feel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anything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missing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would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useful,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know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5" dirty="0">
                <a:latin typeface="Calibri"/>
                <a:cs typeface="Calibri"/>
              </a:rPr>
              <a:t> can </a:t>
            </a:r>
            <a:r>
              <a:rPr sz="1200" dirty="0">
                <a:latin typeface="Calibri"/>
                <a:cs typeface="Calibri"/>
              </a:rPr>
              <a:t>include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help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other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new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parents.</a:t>
            </a:r>
            <a:endParaRPr sz="12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400" y="914400"/>
            <a:ext cx="5943600" cy="44577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2556"/>
            <a:ext cx="1637030" cy="4699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Pack</a:t>
            </a:r>
            <a:r>
              <a:rPr sz="1600" b="0" spc="-3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contents</a:t>
            </a:r>
            <a:endParaRPr sz="1600" dirty="0">
              <a:latin typeface="Calibri Light"/>
              <a:cs typeface="Calibri Light"/>
            </a:endParaRPr>
          </a:p>
          <a:p>
            <a:pPr marL="12700" marR="515620">
              <a:lnSpc>
                <a:spcPts val="2500"/>
              </a:lnSpc>
              <a:spcBef>
                <a:spcPts val="155"/>
              </a:spcBef>
            </a:pPr>
            <a:r>
              <a:rPr sz="1200" spc="-10" dirty="0">
                <a:latin typeface="Calibri"/>
                <a:cs typeface="Calibri"/>
              </a:rPr>
              <a:t>Uniform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Bags </a:t>
            </a:r>
            <a:r>
              <a:rPr sz="1200" dirty="0">
                <a:latin typeface="Calibri"/>
                <a:cs typeface="Calibri"/>
              </a:rPr>
              <a:t>PE</a:t>
            </a:r>
            <a:r>
              <a:rPr sz="1200" spc="-25" dirty="0">
                <a:latin typeface="Calibri"/>
                <a:cs typeface="Calibri"/>
              </a:rPr>
              <a:t> kit</a:t>
            </a:r>
            <a:endParaRPr sz="1200" dirty="0">
              <a:latin typeface="Calibri"/>
              <a:cs typeface="Calibri"/>
            </a:endParaRPr>
          </a:p>
          <a:p>
            <a:pPr marL="12700" marR="674370">
              <a:lnSpc>
                <a:spcPts val="2500"/>
              </a:lnSpc>
            </a:pPr>
            <a:r>
              <a:rPr sz="1200" dirty="0">
                <a:latin typeface="Calibri"/>
                <a:cs typeface="Calibri"/>
              </a:rPr>
              <a:t>Other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clothes </a:t>
            </a:r>
            <a:r>
              <a:rPr sz="1200" dirty="0">
                <a:latin typeface="Calibri"/>
                <a:cs typeface="Calibri"/>
              </a:rPr>
              <a:t>Food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Drink</a:t>
            </a:r>
            <a:endParaRPr sz="1200" dirty="0">
              <a:latin typeface="Calibri"/>
              <a:cs typeface="Calibri"/>
            </a:endParaRPr>
          </a:p>
          <a:p>
            <a:pPr marL="12700" marR="327025">
              <a:lnSpc>
                <a:spcPts val="2500"/>
              </a:lnSpc>
              <a:spcBef>
                <a:spcPts val="5"/>
              </a:spcBef>
            </a:pPr>
            <a:r>
              <a:rPr sz="1200" spc="-10" dirty="0">
                <a:latin typeface="Calibri"/>
                <a:cs typeface="Calibri"/>
              </a:rPr>
              <a:t>Practical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information </a:t>
            </a:r>
            <a:r>
              <a:rPr sz="1200" spc="-25" dirty="0">
                <a:latin typeface="Calibri"/>
                <a:cs typeface="Calibri"/>
              </a:rPr>
              <a:t>Your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child’s</a:t>
            </a:r>
            <a:r>
              <a:rPr sz="1200" spc="-25" dirty="0">
                <a:latin typeface="Calibri"/>
                <a:cs typeface="Calibri"/>
              </a:rPr>
              <a:t> day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1200" dirty="0">
                <a:latin typeface="Calibri"/>
                <a:cs typeface="Calibri"/>
              </a:rPr>
              <a:t>Staff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consultation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sz="1200" spc="-10" dirty="0">
                <a:latin typeface="Calibri"/>
                <a:cs typeface="Calibri"/>
              </a:rPr>
              <a:t>Expectations</a:t>
            </a:r>
            <a:endParaRPr sz="1200" dirty="0">
              <a:latin typeface="Calibri"/>
              <a:cs typeface="Calibri"/>
            </a:endParaRPr>
          </a:p>
          <a:p>
            <a:pPr marL="12700" marR="5080">
              <a:lnSpc>
                <a:spcPts val="2500"/>
              </a:lnSpc>
              <a:spcBef>
                <a:spcPts val="235"/>
              </a:spcBef>
            </a:pP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clubs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activities </a:t>
            </a:r>
            <a:r>
              <a:rPr sz="1200" dirty="0">
                <a:latin typeface="Calibri"/>
                <a:cs typeface="Calibri"/>
              </a:rPr>
              <a:t>How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get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involved</a:t>
            </a:r>
            <a:endParaRPr sz="1200" dirty="0">
              <a:latin typeface="Calibri"/>
              <a:cs typeface="Calibri"/>
            </a:endParaRPr>
          </a:p>
          <a:p>
            <a:pPr marL="12700" marR="250190">
              <a:lnSpc>
                <a:spcPts val="2500"/>
              </a:lnSpc>
            </a:pPr>
            <a:r>
              <a:rPr sz="1200" dirty="0">
                <a:latin typeface="Calibri"/>
                <a:cs typeface="Calibri"/>
              </a:rPr>
              <a:t>Red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Class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checklist </a:t>
            </a:r>
            <a:r>
              <a:rPr sz="1200" spc="-25" dirty="0">
                <a:latin typeface="Calibri"/>
                <a:cs typeface="Calibri"/>
              </a:rPr>
              <a:t>Term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Dates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202</a:t>
            </a:r>
            <a:r>
              <a:rPr lang="en-GB" sz="1200" spc="-10" dirty="0">
                <a:latin typeface="Calibri"/>
                <a:cs typeface="Calibri"/>
              </a:rPr>
              <a:t>6</a:t>
            </a:r>
            <a:r>
              <a:rPr sz="1200" spc="-10" dirty="0">
                <a:latin typeface="Calibri"/>
                <a:cs typeface="Calibri"/>
              </a:rPr>
              <a:t>-</a:t>
            </a:r>
            <a:r>
              <a:rPr sz="1200" spc="-25" dirty="0">
                <a:latin typeface="Calibri"/>
                <a:cs typeface="Calibri"/>
              </a:rPr>
              <a:t>2</a:t>
            </a:r>
            <a:r>
              <a:rPr lang="en-GB" sz="1200" spc="-25" dirty="0">
                <a:latin typeface="Calibri"/>
                <a:cs typeface="Calibri"/>
              </a:rPr>
              <a:t>7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Useful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forms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links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1200" dirty="0">
                <a:latin typeface="Calibri"/>
                <a:cs typeface="Calibri"/>
              </a:rPr>
              <a:t>How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contact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us</a:t>
            </a:r>
            <a:endParaRPr sz="1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2556"/>
            <a:ext cx="147256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Uniform</a:t>
            </a:r>
            <a:r>
              <a:rPr sz="1600" b="0" spc="-5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and</a:t>
            </a:r>
            <a:r>
              <a:rPr sz="1600" b="0" spc="-6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20" dirty="0">
                <a:solidFill>
                  <a:srgbClr val="4471C4"/>
                </a:solidFill>
                <a:latin typeface="Calibri Light"/>
                <a:cs typeface="Calibri Light"/>
              </a:rPr>
              <a:t>Bags</a:t>
            </a:r>
            <a:endParaRPr sz="16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2017" y="6514084"/>
            <a:ext cx="5866130" cy="2428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Calibri"/>
                <a:cs typeface="Calibri"/>
              </a:rPr>
              <a:t>Uniform</a:t>
            </a:r>
            <a:r>
              <a:rPr sz="1200" spc="-60" dirty="0">
                <a:latin typeface="Calibri"/>
                <a:cs typeface="Calibri"/>
              </a:rPr>
              <a:t> </a:t>
            </a:r>
            <a:r>
              <a:rPr sz="1200" spc="-50" dirty="0">
                <a:latin typeface="Calibri"/>
                <a:cs typeface="Calibri"/>
              </a:rPr>
              <a:t>-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Red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polo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shirt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embroidered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logo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name</a:t>
            </a:r>
            <a:endParaRPr sz="1200">
              <a:latin typeface="Calibri"/>
              <a:cs typeface="Calibri"/>
            </a:endParaRPr>
          </a:p>
          <a:p>
            <a:pPr marL="12700" marR="5080">
              <a:lnSpc>
                <a:spcPts val="2500"/>
              </a:lnSpc>
              <a:spcBef>
                <a:spcPts val="259"/>
              </a:spcBef>
            </a:pPr>
            <a:r>
              <a:rPr sz="1200" dirty="0">
                <a:latin typeface="Calibri"/>
                <a:cs typeface="Calibri"/>
              </a:rPr>
              <a:t>Blue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hoodless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sweatshirt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fleece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embroidered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logo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name,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navy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cardigan </a:t>
            </a:r>
            <a:r>
              <a:rPr sz="1200" dirty="0">
                <a:latin typeface="Calibri"/>
                <a:cs typeface="Calibri"/>
              </a:rPr>
              <a:t>Black,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charcoal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navy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trousers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shorts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Black,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charcoal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navy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skirt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pinafore</a:t>
            </a:r>
            <a:endParaRPr sz="1200">
              <a:latin typeface="Calibri"/>
              <a:cs typeface="Calibri"/>
            </a:endParaRPr>
          </a:p>
          <a:p>
            <a:pPr marL="12700" marR="559435">
              <a:lnSpc>
                <a:spcPct val="172100"/>
              </a:lnSpc>
              <a:spcBef>
                <a:spcPts val="25"/>
              </a:spcBef>
            </a:pPr>
            <a:r>
              <a:rPr sz="1200" dirty="0">
                <a:latin typeface="Calibri"/>
                <a:cs typeface="Calibri"/>
              </a:rPr>
              <a:t>Black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plain,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practical,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single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coloured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sandals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(white,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navy,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blue,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black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tan) </a:t>
            </a:r>
            <a:r>
              <a:rPr sz="1200" dirty="0">
                <a:latin typeface="Calibri"/>
                <a:cs typeface="Calibri"/>
              </a:rPr>
              <a:t>Blue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gingham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dress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summer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Black,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grey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white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socks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tights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(plain)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400" y="1277874"/>
            <a:ext cx="5943473" cy="512254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5731"/>
            <a:ext cx="5914390" cy="7678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Calibri"/>
                <a:cs typeface="Calibri"/>
              </a:rPr>
              <a:t>Plain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hair </a:t>
            </a:r>
            <a:r>
              <a:rPr sz="1200" spc="-10" dirty="0">
                <a:latin typeface="Calibri"/>
                <a:cs typeface="Calibri"/>
              </a:rPr>
              <a:t>band/headband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colours</a:t>
            </a:r>
            <a:endParaRPr sz="1200">
              <a:latin typeface="Calibri"/>
              <a:cs typeface="Calibri"/>
            </a:endParaRPr>
          </a:p>
          <a:p>
            <a:pPr marL="12700" marR="110489">
              <a:lnSpc>
                <a:spcPct val="118200"/>
              </a:lnSpc>
              <a:spcBef>
                <a:spcPts val="795"/>
              </a:spcBef>
            </a:pPr>
            <a:r>
              <a:rPr sz="1200" dirty="0">
                <a:latin typeface="Calibri"/>
                <a:cs typeface="Calibri"/>
              </a:rPr>
              <a:t>Clothing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logo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optional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but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preferred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purchased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from </a:t>
            </a:r>
            <a:r>
              <a:rPr sz="12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http://www.yourschooluniform.com/schools/index/caldecote-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primary-school-cambridgeshire</a:t>
            </a:r>
            <a:endParaRPr sz="1200">
              <a:latin typeface="Calibri"/>
              <a:cs typeface="Calibri"/>
            </a:endParaRPr>
          </a:p>
          <a:p>
            <a:pPr marL="12700" marR="158750">
              <a:lnSpc>
                <a:spcPct val="116300"/>
              </a:lnSpc>
              <a:spcBef>
                <a:spcPts val="825"/>
              </a:spcBef>
            </a:pPr>
            <a:r>
              <a:rPr sz="1200" dirty="0">
                <a:latin typeface="Calibri"/>
                <a:cs typeface="Calibri"/>
              </a:rPr>
              <a:t>or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https://myclothing.com/</a:t>
            </a:r>
            <a:r>
              <a:rPr sz="1200" u="none" spc="10" dirty="0">
                <a:solidFill>
                  <a:srgbClr val="0462C1"/>
                </a:solidFill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.</a:t>
            </a:r>
            <a:r>
              <a:rPr sz="1200" u="none" spc="24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It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can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be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ordered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at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any</a:t>
            </a:r>
            <a:r>
              <a:rPr sz="1200" u="none" spc="-1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time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during</a:t>
            </a:r>
            <a:r>
              <a:rPr sz="1200" u="none" spc="-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</a:t>
            </a:r>
            <a:r>
              <a:rPr sz="1200" u="none" spc="-1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school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year</a:t>
            </a:r>
            <a:r>
              <a:rPr sz="1200" u="none" spc="-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and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will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spc="-25" dirty="0">
                <a:latin typeface="Calibri"/>
                <a:cs typeface="Calibri"/>
              </a:rPr>
              <a:t>be </a:t>
            </a:r>
            <a:r>
              <a:rPr sz="1200" u="none" dirty="0">
                <a:latin typeface="Calibri"/>
                <a:cs typeface="Calibri"/>
              </a:rPr>
              <a:t>delivered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to</a:t>
            </a:r>
            <a:r>
              <a:rPr sz="1200" u="none" spc="-3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your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home;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it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usually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takes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2-3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weeks</a:t>
            </a:r>
            <a:r>
              <a:rPr sz="1200" u="none" spc="-4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for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uniform</a:t>
            </a:r>
            <a:r>
              <a:rPr sz="1200" u="none" spc="-3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to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arrive.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75"/>
              </a:spcBef>
            </a:pPr>
            <a:endParaRPr sz="1200">
              <a:latin typeface="Calibri"/>
              <a:cs typeface="Calibri"/>
            </a:endParaRPr>
          </a:p>
          <a:p>
            <a:pPr marL="12700" marR="8255">
              <a:lnSpc>
                <a:spcPct val="118100"/>
              </a:lnSpc>
            </a:pPr>
            <a:r>
              <a:rPr sz="1200" b="1" dirty="0">
                <a:latin typeface="Calibri"/>
                <a:cs typeface="Calibri"/>
              </a:rPr>
              <a:t>Please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make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sure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that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every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piece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of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uniform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and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equipment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that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your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child</a:t>
            </a:r>
            <a:r>
              <a:rPr sz="1200" b="1" spc="-10" dirty="0">
                <a:latin typeface="Calibri"/>
                <a:cs typeface="Calibri"/>
              </a:rPr>
              <a:t> brings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to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school </a:t>
            </a:r>
            <a:r>
              <a:rPr sz="1200" b="1" dirty="0">
                <a:latin typeface="Calibri"/>
                <a:cs typeface="Calibri"/>
              </a:rPr>
              <a:t>has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name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clearly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written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or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securely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attached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to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it.</a:t>
            </a:r>
            <a:r>
              <a:rPr sz="1200" b="1" spc="28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includes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shoes,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water</a:t>
            </a:r>
            <a:r>
              <a:rPr sz="1200" spc="-10" dirty="0">
                <a:latin typeface="Calibri"/>
                <a:cs typeface="Calibri"/>
              </a:rPr>
              <a:t> bottles,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snack boxes,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lunch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boxes,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book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bags,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rucksacks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bags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kit.</a:t>
            </a:r>
            <a:r>
              <a:rPr sz="1200" spc="2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Name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tags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purchased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from </a:t>
            </a:r>
            <a:r>
              <a:rPr sz="1200" spc="-10" dirty="0">
                <a:latin typeface="Calibri"/>
                <a:cs typeface="Calibri"/>
              </a:rPr>
              <a:t>companies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such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4"/>
              </a:rPr>
              <a:t>nametag-</a:t>
            </a:r>
            <a:r>
              <a:rPr sz="12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4"/>
              </a:rPr>
              <a:t>it.co.uk</a:t>
            </a:r>
            <a:r>
              <a:rPr sz="1200" b="1" u="none" dirty="0">
                <a:latin typeface="Calibri"/>
                <a:cs typeface="Calibri"/>
              </a:rPr>
              <a:t>.</a:t>
            </a:r>
            <a:r>
              <a:rPr sz="1200" b="1" u="none" spc="25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Any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un-</a:t>
            </a:r>
            <a:r>
              <a:rPr sz="1200" u="none" dirty="0">
                <a:latin typeface="Calibri"/>
                <a:cs typeface="Calibri"/>
              </a:rPr>
              <a:t>named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lost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property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is</a:t>
            </a:r>
            <a:r>
              <a:rPr sz="1200" u="none" spc="-10" dirty="0">
                <a:latin typeface="Calibri"/>
                <a:cs typeface="Calibri"/>
              </a:rPr>
              <a:t> collected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in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</a:t>
            </a:r>
            <a:r>
              <a:rPr sz="1200" u="none" spc="5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‘Lost </a:t>
            </a:r>
            <a:r>
              <a:rPr sz="1200" u="none" dirty="0">
                <a:latin typeface="Calibri"/>
                <a:cs typeface="Calibri"/>
              </a:rPr>
              <a:t>Property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Box’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which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can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be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found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in</a:t>
            </a:r>
            <a:r>
              <a:rPr sz="1200" u="none" spc="-3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school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foyer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by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main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office.</a:t>
            </a:r>
            <a:endParaRPr sz="1200">
              <a:latin typeface="Calibri"/>
              <a:cs typeface="Calibri"/>
            </a:endParaRPr>
          </a:p>
          <a:p>
            <a:pPr marL="12700" marR="5080">
              <a:lnSpc>
                <a:spcPct val="117500"/>
              </a:lnSpc>
              <a:spcBef>
                <a:spcPts val="805"/>
              </a:spcBef>
            </a:pPr>
            <a:r>
              <a:rPr sz="1200" dirty="0">
                <a:latin typeface="Calibri"/>
                <a:cs typeface="Calibri"/>
              </a:rPr>
              <a:t>Boots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should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worn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school;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wears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boots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due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wet </a:t>
            </a:r>
            <a:r>
              <a:rPr sz="1200" spc="-20" dirty="0">
                <a:latin typeface="Calibri"/>
                <a:cs typeface="Calibri"/>
              </a:rPr>
              <a:t>weather,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bring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change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into.</a:t>
            </a:r>
            <a:r>
              <a:rPr sz="1200" spc="2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Your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must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able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up </a:t>
            </a:r>
            <a:r>
              <a:rPr sz="1200" dirty="0">
                <a:latin typeface="Calibri"/>
                <a:cs typeface="Calibri"/>
              </a:rPr>
              <a:t>themselves.</a:t>
            </a:r>
            <a:r>
              <a:rPr sz="1200" spc="2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also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try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make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sure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up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zip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before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they </a:t>
            </a:r>
            <a:r>
              <a:rPr sz="1200" dirty="0">
                <a:latin typeface="Calibri"/>
                <a:cs typeface="Calibri"/>
              </a:rPr>
              <a:t>start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Class.</a:t>
            </a:r>
            <a:endParaRPr sz="1200">
              <a:latin typeface="Calibri"/>
              <a:cs typeface="Calibri"/>
            </a:endParaRPr>
          </a:p>
          <a:p>
            <a:pPr marL="12700" marR="89535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send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jumper/cardigan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waterproof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every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day,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wearing </a:t>
            </a:r>
            <a:r>
              <a:rPr sz="1200" dirty="0">
                <a:latin typeface="Calibri"/>
                <a:cs typeface="Calibri"/>
              </a:rPr>
              <a:t>them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arrive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always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outdoor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learning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every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day,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despite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the </a:t>
            </a:r>
            <a:r>
              <a:rPr sz="1200" spc="-10" dirty="0">
                <a:latin typeface="Calibri"/>
                <a:cs typeface="Calibri"/>
              </a:rPr>
              <a:t>weather.</a:t>
            </a:r>
            <a:endParaRPr sz="1200">
              <a:latin typeface="Calibri"/>
              <a:cs typeface="Calibri"/>
            </a:endParaRPr>
          </a:p>
          <a:p>
            <a:pPr marL="12700" marR="13335">
              <a:lnSpc>
                <a:spcPct val="118100"/>
              </a:lnSpc>
              <a:spcBef>
                <a:spcPts val="805"/>
              </a:spcBef>
            </a:pP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35" dirty="0">
                <a:latin typeface="Calibri"/>
                <a:cs typeface="Calibri"/>
              </a:rPr>
              <a:t>PTA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holds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regular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sales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second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uniform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–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look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notices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newsletter. </a:t>
            </a:r>
            <a:r>
              <a:rPr sz="1200" spc="-40" dirty="0">
                <a:latin typeface="Calibri"/>
                <a:cs typeface="Calibri"/>
              </a:rPr>
              <a:t>You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contact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35" dirty="0">
                <a:latin typeface="Calibri"/>
                <a:cs typeface="Calibri"/>
              </a:rPr>
              <a:t>PTA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office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pta@caldecote.cambs.sch.uk</a:t>
            </a:r>
            <a:r>
              <a:rPr sz="1200" u="none" spc="-10" dirty="0">
                <a:latin typeface="Calibri"/>
                <a:cs typeface="Calibri"/>
                <a:hlinkClick r:id="rId5"/>
              </a:rPr>
              <a:t>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05"/>
              </a:spcBef>
            </a:pP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Bags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&amp; </a:t>
            </a:r>
            <a:r>
              <a:rPr sz="1200" b="1" spc="-10" dirty="0">
                <a:latin typeface="Calibri"/>
                <a:cs typeface="Calibri"/>
              </a:rPr>
              <a:t>Books</a:t>
            </a:r>
            <a:endParaRPr sz="1200">
              <a:latin typeface="Calibri"/>
              <a:cs typeface="Calibri"/>
            </a:endParaRPr>
          </a:p>
          <a:p>
            <a:pPr marL="12700" marR="13970">
              <a:lnSpc>
                <a:spcPct val="118100"/>
              </a:lnSpc>
              <a:spcBef>
                <a:spcPts val="800"/>
              </a:spcBef>
            </a:pPr>
            <a:r>
              <a:rPr sz="1200" spc="-25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named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book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bag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(it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doesn’t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have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logo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but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should</a:t>
            </a:r>
            <a:r>
              <a:rPr sz="1200" spc="-25" dirty="0">
                <a:latin typeface="Calibri"/>
                <a:cs typeface="Calibri"/>
              </a:rPr>
              <a:t> be </a:t>
            </a:r>
            <a:r>
              <a:rPr sz="1200" dirty="0">
                <a:latin typeface="Calibri"/>
                <a:cs typeface="Calibri"/>
              </a:rPr>
              <a:t>flat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fit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book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box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–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rucksacks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suitable).</a:t>
            </a:r>
            <a:r>
              <a:rPr sz="1200" spc="48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must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clearly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named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by</a:t>
            </a:r>
            <a:r>
              <a:rPr sz="1200" spc="50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adult.</a:t>
            </a:r>
            <a:r>
              <a:rPr sz="1200" spc="229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useful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put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coloured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ribbon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keyring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handle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easily </a:t>
            </a:r>
            <a:r>
              <a:rPr sz="1200" dirty="0">
                <a:latin typeface="Calibri"/>
                <a:cs typeface="Calibri"/>
              </a:rPr>
              <a:t>recognise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book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bag.</a:t>
            </a:r>
            <a:endParaRPr sz="1200">
              <a:latin typeface="Calibri"/>
              <a:cs typeface="Calibri"/>
            </a:endParaRPr>
          </a:p>
          <a:p>
            <a:pPr marL="12700" marR="439420">
              <a:lnSpc>
                <a:spcPct val="118100"/>
              </a:lnSpc>
              <a:spcBef>
                <a:spcPts val="805"/>
              </a:spcBef>
            </a:pP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put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water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bottles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book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bag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because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leak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onto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books</a:t>
            </a:r>
            <a:r>
              <a:rPr sz="1200" spc="-25" dirty="0">
                <a:latin typeface="Calibri"/>
                <a:cs typeface="Calibri"/>
              </a:rPr>
              <a:t> (if </a:t>
            </a:r>
            <a:r>
              <a:rPr sz="1200" spc="-10" dirty="0">
                <a:latin typeface="Calibri"/>
                <a:cs typeface="Calibri"/>
              </a:rPr>
              <a:t>unavoidable,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put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bottle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carrier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bag).</a:t>
            </a:r>
            <a:endParaRPr sz="1200">
              <a:latin typeface="Calibri"/>
              <a:cs typeface="Calibri"/>
            </a:endParaRPr>
          </a:p>
          <a:p>
            <a:pPr marL="12700" marR="353060">
              <a:lnSpc>
                <a:spcPct val="118200"/>
              </a:lnSpc>
              <a:spcBef>
                <a:spcPts val="770"/>
              </a:spcBef>
            </a:pPr>
            <a:r>
              <a:rPr sz="1200" dirty="0">
                <a:latin typeface="Calibri"/>
                <a:cs typeface="Calibri"/>
              </a:rPr>
              <a:t>If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also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bring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bag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rucksack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ensure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small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0" dirty="0">
                <a:latin typeface="Calibri"/>
                <a:cs typeface="Calibri"/>
              </a:rPr>
              <a:t> have </a:t>
            </a:r>
            <a:r>
              <a:rPr sz="1200" spc="-10" dirty="0">
                <a:latin typeface="Calibri"/>
                <a:cs typeface="Calibri"/>
              </a:rPr>
              <a:t>limited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space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cloakroom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pegs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store </a:t>
            </a:r>
            <a:r>
              <a:rPr sz="1200" spc="-20" dirty="0">
                <a:latin typeface="Calibri"/>
                <a:cs typeface="Calibri"/>
              </a:rPr>
              <a:t>them.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2556"/>
            <a:ext cx="5950585" cy="47056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PE </a:t>
            </a:r>
            <a:r>
              <a:rPr sz="1600" b="0" spc="-25" dirty="0">
                <a:solidFill>
                  <a:srgbClr val="4471C4"/>
                </a:solidFill>
                <a:latin typeface="Calibri Light"/>
                <a:cs typeface="Calibri Light"/>
              </a:rPr>
              <a:t>Kit</a:t>
            </a:r>
            <a:endParaRPr sz="1600" dirty="0">
              <a:latin typeface="Calibri Light"/>
              <a:cs typeface="Calibri Light"/>
            </a:endParaRPr>
          </a:p>
          <a:p>
            <a:pPr marL="12700" marR="244475">
              <a:lnSpc>
                <a:spcPct val="118200"/>
              </a:lnSpc>
              <a:spcBef>
                <a:spcPts val="690"/>
              </a:spcBef>
            </a:pPr>
            <a:r>
              <a:rPr sz="1200" dirty="0">
                <a:latin typeface="Calibri"/>
                <a:cs typeface="Calibri"/>
              </a:rPr>
              <a:t>Children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must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come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dressed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kits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days.</a:t>
            </a:r>
            <a:r>
              <a:rPr sz="1200" spc="2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team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you </a:t>
            </a:r>
            <a:r>
              <a:rPr sz="1200" dirty="0">
                <a:latin typeface="Calibri"/>
                <a:cs typeface="Calibri"/>
              </a:rPr>
              <a:t>know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what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days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class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having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PE.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wear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following: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sz="1200" dirty="0">
                <a:latin typeface="Calibri"/>
                <a:cs typeface="Calibri"/>
              </a:rPr>
              <a:t>Red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crew-</a:t>
            </a:r>
            <a:r>
              <a:rPr sz="1200" dirty="0">
                <a:latin typeface="Calibri"/>
                <a:cs typeface="Calibri"/>
              </a:rPr>
              <a:t>neck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t-</a:t>
            </a:r>
            <a:r>
              <a:rPr sz="1200" dirty="0">
                <a:latin typeface="Calibri"/>
                <a:cs typeface="Calibri"/>
              </a:rPr>
              <a:t>shirt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(preferably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printed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name)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*Navy/black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shorts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(no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logos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football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shorts)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*Navy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sweatshirt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(can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sweatshirt)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*Navy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jogging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bottoms,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plain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without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patterns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logos</a:t>
            </a:r>
            <a:endParaRPr sz="1200" dirty="0">
              <a:latin typeface="Calibri"/>
              <a:cs typeface="Calibri"/>
            </a:endParaRPr>
          </a:p>
          <a:p>
            <a:pPr marL="12700" marR="648335">
              <a:lnSpc>
                <a:spcPct val="118100"/>
              </a:lnSpc>
              <a:spcBef>
                <a:spcPts val="775"/>
              </a:spcBef>
            </a:pPr>
            <a:r>
              <a:rPr sz="1200" spc="-20" dirty="0">
                <a:latin typeface="Calibri"/>
                <a:cs typeface="Calibri"/>
              </a:rPr>
              <a:t>Trainers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plain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black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white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–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children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must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able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put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trainers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off </a:t>
            </a:r>
            <a:r>
              <a:rPr sz="1200" spc="-10" dirty="0">
                <a:latin typeface="Calibri"/>
                <a:cs typeface="Calibri"/>
              </a:rPr>
              <a:t>themselves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Hair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must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tied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back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plain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band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(if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required)</a:t>
            </a:r>
            <a:endParaRPr sz="1200" dirty="0">
              <a:latin typeface="Calibri"/>
              <a:cs typeface="Calibri"/>
            </a:endParaRPr>
          </a:p>
          <a:p>
            <a:pPr marL="12700" marR="5080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*</a:t>
            </a:r>
            <a:r>
              <a:rPr sz="1200" i="1" dirty="0">
                <a:latin typeface="Calibri"/>
                <a:cs typeface="Calibri"/>
              </a:rPr>
              <a:t>These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are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weather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dependent</a:t>
            </a:r>
            <a:r>
              <a:rPr sz="1200" i="1" spc="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–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remember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your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child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will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be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wearing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them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all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day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and</a:t>
            </a:r>
            <a:r>
              <a:rPr sz="1200" i="1" spc="-3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weather </a:t>
            </a:r>
            <a:r>
              <a:rPr sz="1200" i="1" dirty="0">
                <a:latin typeface="Calibri"/>
                <a:cs typeface="Calibri"/>
              </a:rPr>
              <a:t>can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change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175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Other</a:t>
            </a:r>
            <a:r>
              <a:rPr sz="1600" b="0" spc="-2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Clothes</a:t>
            </a:r>
            <a:endParaRPr sz="1600" dirty="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2017" y="7738744"/>
            <a:ext cx="5913120" cy="1208023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17200"/>
              </a:lnSpc>
              <a:spcBef>
                <a:spcPts val="85"/>
              </a:spcBef>
            </a:pPr>
            <a:r>
              <a:rPr lang="en-GB" sz="1200" b="1" dirty="0">
                <a:latin typeface="Calibri"/>
                <a:cs typeface="Calibri"/>
              </a:rPr>
              <a:t>Sporting</a:t>
            </a:r>
            <a:r>
              <a:rPr lang="en-GB" sz="1200" b="1" spc="-30" dirty="0">
                <a:latin typeface="Calibri"/>
                <a:cs typeface="Calibri"/>
              </a:rPr>
              <a:t> </a:t>
            </a:r>
            <a:r>
              <a:rPr lang="en-GB" sz="1200" b="1" dirty="0">
                <a:latin typeface="Calibri"/>
                <a:cs typeface="Calibri"/>
              </a:rPr>
              <a:t>events:</a:t>
            </a:r>
            <a:r>
              <a:rPr lang="en-GB" sz="1200" b="1" spc="-2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when</a:t>
            </a:r>
            <a:r>
              <a:rPr lang="en-GB" sz="1200" spc="-3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we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hold</a:t>
            </a:r>
            <a:r>
              <a:rPr lang="en-GB" sz="1200" spc="-35" dirty="0">
                <a:latin typeface="Calibri"/>
                <a:cs typeface="Calibri"/>
              </a:rPr>
              <a:t> </a:t>
            </a:r>
            <a:r>
              <a:rPr lang="en-GB" sz="1200" spc="-10" dirty="0">
                <a:latin typeface="Calibri"/>
                <a:cs typeface="Calibri"/>
              </a:rPr>
              <a:t>intra-</a:t>
            </a:r>
            <a:r>
              <a:rPr lang="en-GB" sz="1200" dirty="0">
                <a:latin typeface="Calibri"/>
                <a:cs typeface="Calibri"/>
              </a:rPr>
              <a:t>school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events</a:t>
            </a:r>
            <a:r>
              <a:rPr lang="en-GB" sz="1200" spc="-45" dirty="0">
                <a:latin typeface="Calibri"/>
                <a:cs typeface="Calibri"/>
              </a:rPr>
              <a:t> </a:t>
            </a:r>
            <a:r>
              <a:rPr lang="en-GB" sz="1200" dirty="0" err="1">
                <a:latin typeface="Calibri"/>
                <a:cs typeface="Calibri"/>
              </a:rPr>
              <a:t>eg</a:t>
            </a:r>
            <a:r>
              <a:rPr lang="en-GB" sz="1200" spc="-2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sports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spc="-20" dirty="0">
                <a:latin typeface="Calibri"/>
                <a:cs typeface="Calibri"/>
              </a:rPr>
              <a:t>day,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your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child</a:t>
            </a:r>
            <a:r>
              <a:rPr lang="en-GB" sz="1200" spc="-4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will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be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spc="-10" dirty="0">
                <a:latin typeface="Calibri"/>
                <a:cs typeface="Calibri"/>
              </a:rPr>
              <a:t>asked</a:t>
            </a:r>
            <a:r>
              <a:rPr lang="en-GB" sz="1200" spc="-35" dirty="0">
                <a:latin typeface="Calibri"/>
                <a:cs typeface="Calibri"/>
              </a:rPr>
              <a:t> </a:t>
            </a:r>
            <a:r>
              <a:rPr lang="en-GB" sz="1200" spc="-25" dirty="0">
                <a:latin typeface="Calibri"/>
                <a:cs typeface="Calibri"/>
              </a:rPr>
              <a:t>to </a:t>
            </a:r>
            <a:r>
              <a:rPr lang="en-GB" sz="1200" dirty="0">
                <a:latin typeface="Calibri"/>
                <a:cs typeface="Calibri"/>
              </a:rPr>
              <a:t>wear</a:t>
            </a:r>
            <a:r>
              <a:rPr lang="en-GB" sz="1200" spc="-1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a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top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in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their</a:t>
            </a:r>
            <a:r>
              <a:rPr lang="en-GB" sz="1200" spc="-2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house</a:t>
            </a:r>
            <a:r>
              <a:rPr lang="en-GB" sz="1200" spc="-2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colour</a:t>
            </a:r>
            <a:r>
              <a:rPr lang="en-GB" sz="1200" spc="-1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(red,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blue,</a:t>
            </a:r>
            <a:r>
              <a:rPr lang="en-GB" sz="1200" spc="-2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green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or</a:t>
            </a:r>
            <a:r>
              <a:rPr lang="en-GB" sz="1200" spc="-4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white).</a:t>
            </a:r>
            <a:r>
              <a:rPr lang="en-GB" sz="1200" spc="229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Houses</a:t>
            </a:r>
            <a:r>
              <a:rPr lang="en-GB" sz="1200" spc="-2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will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be</a:t>
            </a:r>
            <a:r>
              <a:rPr lang="en-GB" sz="1200" spc="-15" dirty="0">
                <a:latin typeface="Calibri"/>
                <a:cs typeface="Calibri"/>
              </a:rPr>
              <a:t> </a:t>
            </a:r>
            <a:r>
              <a:rPr lang="en-GB" sz="1200" spc="-10" dirty="0">
                <a:latin typeface="Calibri"/>
                <a:cs typeface="Calibri"/>
              </a:rPr>
              <a:t>allocated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in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the</a:t>
            </a:r>
            <a:r>
              <a:rPr lang="en-GB" sz="1200" spc="-15" dirty="0">
                <a:latin typeface="Calibri"/>
                <a:cs typeface="Calibri"/>
              </a:rPr>
              <a:t> </a:t>
            </a:r>
            <a:r>
              <a:rPr lang="en-GB" sz="1200" spc="-10" dirty="0">
                <a:latin typeface="Calibri"/>
                <a:cs typeface="Calibri"/>
              </a:rPr>
              <a:t>first </a:t>
            </a:r>
            <a:r>
              <a:rPr lang="en-GB" sz="1200" dirty="0">
                <a:latin typeface="Calibri"/>
                <a:cs typeface="Calibri"/>
              </a:rPr>
              <a:t>weeks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of</a:t>
            </a:r>
            <a:r>
              <a:rPr lang="en-GB" sz="1200" spc="-3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term</a:t>
            </a:r>
            <a:r>
              <a:rPr lang="en-GB" sz="1200" spc="-3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and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siblings</a:t>
            </a:r>
            <a:r>
              <a:rPr lang="en-GB" sz="1200" spc="-2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will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be</a:t>
            </a:r>
            <a:r>
              <a:rPr lang="en-GB" sz="1200" spc="-2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put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in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the</a:t>
            </a:r>
            <a:r>
              <a:rPr lang="en-GB" sz="1200" spc="-2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same</a:t>
            </a:r>
            <a:r>
              <a:rPr lang="en-GB" sz="1200" spc="-20" dirty="0">
                <a:latin typeface="Calibri"/>
                <a:cs typeface="Calibri"/>
              </a:rPr>
              <a:t> </a:t>
            </a:r>
            <a:r>
              <a:rPr lang="en-GB" sz="1200" spc="-10" dirty="0">
                <a:latin typeface="Calibri"/>
                <a:cs typeface="Calibri"/>
              </a:rPr>
              <a:t>house.</a:t>
            </a:r>
            <a:endParaRPr lang="en-GB"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lang="en-GB" sz="1200" dirty="0">
                <a:latin typeface="Calibri"/>
                <a:cs typeface="Calibri"/>
              </a:rPr>
              <a:t>For</a:t>
            </a:r>
            <a:r>
              <a:rPr lang="en-GB" sz="1200" spc="-35" dirty="0">
                <a:latin typeface="Calibri"/>
                <a:cs typeface="Calibri"/>
              </a:rPr>
              <a:t> </a:t>
            </a:r>
            <a:r>
              <a:rPr lang="en-GB" sz="1200" b="1" dirty="0">
                <a:latin typeface="Calibri"/>
                <a:cs typeface="Calibri"/>
              </a:rPr>
              <a:t>school</a:t>
            </a:r>
            <a:r>
              <a:rPr lang="en-GB" sz="1200" b="1" spc="-30" dirty="0">
                <a:latin typeface="Calibri"/>
                <a:cs typeface="Calibri"/>
              </a:rPr>
              <a:t> </a:t>
            </a:r>
            <a:r>
              <a:rPr lang="en-GB" sz="1200" b="1" dirty="0">
                <a:latin typeface="Calibri"/>
                <a:cs typeface="Calibri"/>
              </a:rPr>
              <a:t>performances</a:t>
            </a:r>
            <a:r>
              <a:rPr lang="en-GB" sz="1200" dirty="0">
                <a:latin typeface="Calibri"/>
                <a:cs typeface="Calibri"/>
              </a:rPr>
              <a:t>,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you</a:t>
            </a:r>
            <a:r>
              <a:rPr lang="en-GB" sz="1200" spc="-4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may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be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spc="-10" dirty="0">
                <a:latin typeface="Calibri"/>
                <a:cs typeface="Calibri"/>
              </a:rPr>
              <a:t>asked</a:t>
            </a:r>
            <a:r>
              <a:rPr lang="en-GB" sz="1200" spc="-4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to</a:t>
            </a:r>
            <a:r>
              <a:rPr lang="en-GB" sz="1200" spc="-4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provide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your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child</a:t>
            </a:r>
            <a:r>
              <a:rPr lang="en-GB" sz="1200" spc="-4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with</a:t>
            </a:r>
            <a:r>
              <a:rPr lang="en-GB" sz="1200" spc="-4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a</a:t>
            </a:r>
            <a:r>
              <a:rPr lang="en-GB" sz="1200" spc="-3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basic</a:t>
            </a:r>
            <a:r>
              <a:rPr lang="en-GB" sz="1200" spc="-4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item</a:t>
            </a:r>
            <a:r>
              <a:rPr lang="en-GB" sz="1200" spc="-4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of</a:t>
            </a:r>
            <a:r>
              <a:rPr lang="en-GB" sz="1200" spc="-25" dirty="0">
                <a:latin typeface="Calibri"/>
                <a:cs typeface="Calibri"/>
              </a:rPr>
              <a:t> </a:t>
            </a:r>
            <a:r>
              <a:rPr lang="en-GB" sz="1200" spc="-10" dirty="0">
                <a:latin typeface="Calibri"/>
                <a:cs typeface="Calibri"/>
              </a:rPr>
              <a:t>costume</a:t>
            </a:r>
            <a:endParaRPr lang="en-GB"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9"/>
              </a:spcBef>
            </a:pPr>
            <a:r>
              <a:rPr lang="en-GB" sz="1200" dirty="0">
                <a:latin typeface="Calibri"/>
                <a:cs typeface="Calibri"/>
              </a:rPr>
              <a:t>e.g.</a:t>
            </a:r>
            <a:r>
              <a:rPr lang="en-GB" sz="1200" spc="-1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a</a:t>
            </a:r>
            <a:r>
              <a:rPr lang="en-GB" sz="1200" spc="-1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black </a:t>
            </a:r>
            <a:r>
              <a:rPr lang="en-GB" sz="1200" spc="-25" dirty="0">
                <a:latin typeface="Calibri"/>
                <a:cs typeface="Calibri"/>
              </a:rPr>
              <a:t>t-</a:t>
            </a:r>
            <a:r>
              <a:rPr lang="en-GB" sz="1200" dirty="0">
                <a:latin typeface="Calibri"/>
                <a:cs typeface="Calibri"/>
              </a:rPr>
              <a:t>shirt</a:t>
            </a:r>
            <a:r>
              <a:rPr lang="en-GB" sz="1200" spc="-1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and</a:t>
            </a:r>
            <a:r>
              <a:rPr lang="en-GB" sz="1200" spc="-2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dark </a:t>
            </a:r>
            <a:r>
              <a:rPr lang="en-GB" sz="1200" spc="-10" dirty="0">
                <a:latin typeface="Calibri"/>
                <a:cs typeface="Calibri"/>
              </a:rPr>
              <a:t>coloured</a:t>
            </a:r>
            <a:r>
              <a:rPr lang="en-GB" sz="1200" spc="-15" dirty="0">
                <a:latin typeface="Calibri"/>
                <a:cs typeface="Calibri"/>
              </a:rPr>
              <a:t> </a:t>
            </a:r>
            <a:r>
              <a:rPr lang="en-GB" sz="1200" spc="-10" dirty="0">
                <a:latin typeface="Calibri"/>
                <a:cs typeface="Calibri"/>
              </a:rPr>
              <a:t>trousers/leggings.</a:t>
            </a:r>
            <a:endParaRPr lang="en-GB" sz="1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2556"/>
            <a:ext cx="126428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Food</a:t>
            </a:r>
            <a:r>
              <a:rPr sz="1600" b="0" spc="-5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and</a:t>
            </a:r>
            <a:r>
              <a:rPr sz="1600" b="0" spc="-5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Drink</a:t>
            </a:r>
            <a:endParaRPr sz="16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2017" y="8220964"/>
            <a:ext cx="5897245" cy="8902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8100"/>
              </a:lnSpc>
              <a:spcBef>
                <a:spcPts val="100"/>
              </a:spcBef>
            </a:pP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provide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named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water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bottle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which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contains </a:t>
            </a:r>
            <a:r>
              <a:rPr sz="1200" b="1" dirty="0">
                <a:latin typeface="Calibri"/>
                <a:cs typeface="Calibri"/>
              </a:rPr>
              <a:t>only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water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(i.e.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no </a:t>
            </a:r>
            <a:r>
              <a:rPr sz="1200" dirty="0">
                <a:latin typeface="Calibri"/>
                <a:cs typeface="Calibri"/>
              </a:rPr>
              <a:t>flavoured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water, </a:t>
            </a:r>
            <a:r>
              <a:rPr sz="1200" dirty="0">
                <a:latin typeface="Calibri"/>
                <a:cs typeface="Calibri"/>
              </a:rPr>
              <a:t>squash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fruit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juice).</a:t>
            </a:r>
            <a:r>
              <a:rPr sz="1200" spc="229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should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addition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drink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lunchbox. </a:t>
            </a:r>
            <a:r>
              <a:rPr sz="1200" dirty="0">
                <a:latin typeface="Calibri"/>
                <a:cs typeface="Calibri"/>
              </a:rPr>
              <a:t>All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have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free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access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water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bottles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classroom,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jugs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water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lunch </a:t>
            </a:r>
            <a:r>
              <a:rPr sz="1200" dirty="0">
                <a:latin typeface="Calibri"/>
                <a:cs typeface="Calibri"/>
              </a:rPr>
              <a:t>hall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water</a:t>
            </a:r>
            <a:r>
              <a:rPr sz="1200" spc="-10" dirty="0">
                <a:latin typeface="Calibri"/>
                <a:cs typeface="Calibri"/>
              </a:rPr>
              <a:t> fountain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break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times.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400" y="1277874"/>
            <a:ext cx="5943346" cy="686180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5731"/>
            <a:ext cx="5946775" cy="80555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latin typeface="Calibri"/>
                <a:cs typeface="Calibri"/>
              </a:rPr>
              <a:t>Snack</a:t>
            </a:r>
            <a:endParaRPr sz="1200" dirty="0">
              <a:latin typeface="Calibri"/>
              <a:cs typeface="Calibri"/>
            </a:endParaRPr>
          </a:p>
          <a:p>
            <a:pPr marL="12700" marR="5080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Snacks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eaten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during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morning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break.</a:t>
            </a:r>
            <a:r>
              <a:rPr sz="1200" spc="2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Reception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Key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Stage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1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healthy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snacks</a:t>
            </a:r>
            <a:r>
              <a:rPr sz="1200" spc="-25" dirty="0">
                <a:latin typeface="Calibri"/>
                <a:cs typeface="Calibri"/>
              </a:rPr>
              <a:t> are </a:t>
            </a:r>
            <a:r>
              <a:rPr sz="1200" dirty="0">
                <a:latin typeface="Calibri"/>
                <a:cs typeface="Calibri"/>
              </a:rPr>
              <a:t>provided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(fruit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0" dirty="0">
                <a:latin typeface="Calibri"/>
                <a:cs typeface="Calibri"/>
              </a:rPr>
              <a:t> vegetables);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however,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small, </a:t>
            </a:r>
            <a:r>
              <a:rPr sz="1200" dirty="0">
                <a:latin typeface="Calibri"/>
                <a:cs typeface="Calibri"/>
              </a:rPr>
              <a:t>named,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snack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from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healthy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snack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list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below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prefer: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35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Fresh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Fruit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0"/>
              </a:spcBef>
              <a:buChar char="•"/>
              <a:tabLst>
                <a:tab pos="469900" algn="l"/>
              </a:tabLst>
            </a:pPr>
            <a:r>
              <a:rPr sz="1200" spc="-10" dirty="0">
                <a:latin typeface="Calibri"/>
                <a:cs typeface="Calibri"/>
              </a:rPr>
              <a:t>Vegetables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0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Cheese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20g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max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(unprocessed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e.g.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cheese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strings)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0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Plain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crackers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(no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spreads)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0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Plain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rice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cakes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5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Dried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freeze</a:t>
            </a:r>
            <a:r>
              <a:rPr sz="1200" dirty="0">
                <a:latin typeface="Calibri"/>
                <a:cs typeface="Calibri"/>
              </a:rPr>
              <a:t> dried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fruit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0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Plain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popcorn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05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b="1" spc="-20" dirty="0">
                <a:latin typeface="Calibri"/>
                <a:cs typeface="Calibri"/>
              </a:rPr>
              <a:t>Milk</a:t>
            </a:r>
            <a:endParaRPr sz="1200" dirty="0">
              <a:latin typeface="Calibri"/>
              <a:cs typeface="Calibri"/>
            </a:endParaRPr>
          </a:p>
          <a:p>
            <a:pPr marL="12700" marR="101600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All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offered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free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milk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every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until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5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years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old.</a:t>
            </a:r>
            <a:r>
              <a:rPr sz="1200" spc="229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Once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5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can </a:t>
            </a:r>
            <a:r>
              <a:rPr sz="1200" spc="-10" dirty="0">
                <a:latin typeface="Calibri"/>
                <a:cs typeface="Calibri"/>
              </a:rPr>
              <a:t>continue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receive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milk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but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order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advance.</a:t>
            </a:r>
            <a:r>
              <a:rPr sz="1200" spc="2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Milk</a:t>
            </a:r>
            <a:r>
              <a:rPr sz="1200" spc="-25" dirty="0">
                <a:latin typeface="Calibri"/>
                <a:cs typeface="Calibri"/>
              </a:rPr>
              <a:t> is </a:t>
            </a:r>
            <a:r>
              <a:rPr sz="1200" dirty="0">
                <a:latin typeface="Calibri"/>
                <a:cs typeface="Calibri"/>
              </a:rPr>
              <a:t>supplied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Milk.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link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website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would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like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more </a:t>
            </a:r>
            <a:r>
              <a:rPr sz="1200" spc="-10" dirty="0">
                <a:latin typeface="Calibri"/>
                <a:cs typeface="Calibri"/>
              </a:rPr>
              <a:t>information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wish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place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order.</a:t>
            </a:r>
            <a:r>
              <a:rPr sz="1200" spc="235" dirty="0">
                <a:latin typeface="Calibri"/>
                <a:cs typeface="Calibri"/>
              </a:rPr>
              <a:t> </a:t>
            </a:r>
            <a:r>
              <a:rPr sz="12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Cool</a:t>
            </a:r>
            <a:r>
              <a:rPr sz="12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 </a:t>
            </a:r>
            <a:r>
              <a:rPr sz="12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Milk</a:t>
            </a:r>
            <a:r>
              <a:rPr sz="12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 </a:t>
            </a:r>
            <a:r>
              <a:rPr sz="12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orders</a:t>
            </a:r>
            <a:r>
              <a:rPr sz="12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 </a:t>
            </a:r>
            <a:r>
              <a:rPr sz="12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for</a:t>
            </a:r>
            <a:r>
              <a:rPr sz="12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 </a:t>
            </a:r>
            <a:r>
              <a:rPr sz="12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over</a:t>
            </a:r>
            <a:r>
              <a:rPr sz="12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 5's</a:t>
            </a:r>
            <a:endParaRPr sz="1200" dirty="0">
              <a:latin typeface="Calibri"/>
              <a:cs typeface="Calibri"/>
            </a:endParaRPr>
          </a:p>
          <a:p>
            <a:pPr marL="12700" marR="482600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Milk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also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free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pupils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year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groups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receipt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Free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Meal/Pupil Premium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funding.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10"/>
              </a:spcBef>
            </a:pPr>
            <a:endParaRPr sz="1200" dirty="0">
              <a:latin typeface="Calibri"/>
              <a:cs typeface="Calibri"/>
            </a:endParaRPr>
          </a:p>
          <a:p>
            <a:pPr marL="12700" marR="4986655">
              <a:lnSpc>
                <a:spcPct val="173600"/>
              </a:lnSpc>
            </a:pPr>
            <a:r>
              <a:rPr sz="1200" b="1" spc="-10" dirty="0">
                <a:latin typeface="Calibri"/>
                <a:cs typeface="Calibri"/>
              </a:rPr>
              <a:t>Lunches</a:t>
            </a:r>
            <a:r>
              <a:rPr sz="1200" b="1" spc="50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School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lunches</a:t>
            </a:r>
            <a:endParaRPr sz="1200" dirty="0">
              <a:latin typeface="Calibri"/>
              <a:cs typeface="Calibri"/>
            </a:endParaRPr>
          </a:p>
          <a:p>
            <a:pPr marL="12700" marR="164465">
              <a:lnSpc>
                <a:spcPct val="1182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Red,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Blue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0" dirty="0">
                <a:latin typeface="Calibri"/>
                <a:cs typeface="Calibri"/>
              </a:rPr>
              <a:t> Yellow </a:t>
            </a:r>
            <a:r>
              <a:rPr sz="1200" dirty="0">
                <a:latin typeface="Calibri"/>
                <a:cs typeface="Calibri"/>
              </a:rPr>
              <a:t>Class</a:t>
            </a:r>
            <a:r>
              <a:rPr sz="1200" spc="-10" dirty="0">
                <a:latin typeface="Calibri"/>
                <a:cs typeface="Calibri"/>
              </a:rPr>
              <a:t> children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automatically </a:t>
            </a:r>
            <a:r>
              <a:rPr sz="1200" dirty="0">
                <a:latin typeface="Calibri"/>
                <a:cs typeface="Calibri"/>
              </a:rPr>
              <a:t>entitled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Universal Infant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Free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Schools </a:t>
            </a:r>
            <a:r>
              <a:rPr sz="1200" dirty="0">
                <a:latin typeface="Calibri"/>
                <a:cs typeface="Calibri"/>
              </a:rPr>
              <a:t>Meals.</a:t>
            </a:r>
            <a:r>
              <a:rPr sz="1200" spc="2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lunch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menus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available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website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display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foyer.</a:t>
            </a:r>
            <a:endParaRPr sz="1200" dirty="0">
              <a:latin typeface="Calibri"/>
              <a:cs typeface="Calibri"/>
            </a:endParaRPr>
          </a:p>
          <a:p>
            <a:pPr marL="12700" marR="37465">
              <a:lnSpc>
                <a:spcPct val="118100"/>
              </a:lnSpc>
            </a:pP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make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sure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knows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what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having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lunch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(school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meal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packed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lunch </a:t>
            </a:r>
            <a:r>
              <a:rPr sz="1200" dirty="0">
                <a:latin typeface="Calibri"/>
                <a:cs typeface="Calibri"/>
              </a:rPr>
              <a:t>from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home)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teacher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registration.</a:t>
            </a:r>
            <a:r>
              <a:rPr sz="1200" spc="-30" dirty="0">
                <a:latin typeface="Calibri"/>
                <a:cs typeface="Calibri"/>
              </a:rPr>
              <a:t> You </a:t>
            </a:r>
            <a:r>
              <a:rPr sz="1200" dirty="0">
                <a:latin typeface="Calibri"/>
                <a:cs typeface="Calibri"/>
              </a:rPr>
              <a:t>do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0" dirty="0">
                <a:latin typeface="Calibri"/>
                <a:cs typeface="Calibri"/>
              </a:rPr>
              <a:t> book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lunches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advance.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Calibri"/>
                <a:cs typeface="Calibri"/>
              </a:rPr>
              <a:t>Packed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lunches</a:t>
            </a:r>
            <a:r>
              <a:rPr sz="1200" b="1" spc="-5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from</a:t>
            </a:r>
            <a:r>
              <a:rPr sz="1200" b="1" spc="-50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home</a:t>
            </a:r>
            <a:endParaRPr sz="1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62711"/>
            <a:ext cx="5934710" cy="7949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9530">
              <a:lnSpc>
                <a:spcPct val="118100"/>
              </a:lnSpc>
              <a:spcBef>
                <a:spcPts val="100"/>
              </a:spcBef>
            </a:pP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don’t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too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much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food;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feel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should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spend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long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trying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</a:t>
            </a:r>
            <a:r>
              <a:rPr sz="1200" spc="-25" dirty="0">
                <a:latin typeface="Calibri"/>
                <a:cs typeface="Calibri"/>
              </a:rPr>
              <a:t> so.</a:t>
            </a:r>
            <a:endParaRPr sz="1200">
              <a:latin typeface="Calibri"/>
              <a:cs typeface="Calibri"/>
            </a:endParaRPr>
          </a:p>
          <a:p>
            <a:pPr marL="12700" marR="133985">
              <a:lnSpc>
                <a:spcPct val="117200"/>
              </a:lnSpc>
              <a:spcBef>
                <a:spcPts val="810"/>
              </a:spcBef>
            </a:pP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containers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water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bottles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which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able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open,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mindful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5" dirty="0">
                <a:latin typeface="Calibri"/>
                <a:cs typeface="Calibri"/>
              </a:rPr>
              <a:t> the </a:t>
            </a:r>
            <a:r>
              <a:rPr sz="1200" dirty="0">
                <a:latin typeface="Calibri"/>
                <a:cs typeface="Calibri"/>
              </a:rPr>
              <a:t>effect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opening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yoghurt,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tubes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pouches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practice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home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first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needed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-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staff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5" dirty="0">
                <a:latin typeface="Calibri"/>
                <a:cs typeface="Calibri"/>
              </a:rPr>
              <a:t> be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hand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help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but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10" dirty="0">
                <a:latin typeface="Calibri"/>
                <a:cs typeface="Calibri"/>
              </a:rPr>
              <a:t> encourage independence.</a:t>
            </a:r>
            <a:endParaRPr sz="1200">
              <a:latin typeface="Calibri"/>
              <a:cs typeface="Calibri"/>
            </a:endParaRPr>
          </a:p>
          <a:p>
            <a:pPr marL="12700" marR="241935">
              <a:lnSpc>
                <a:spcPct val="1183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summer,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wish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put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ice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pack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frozen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drink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lunchbox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keep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food cool.</a:t>
            </a:r>
            <a:endParaRPr sz="1200">
              <a:latin typeface="Calibri"/>
              <a:cs typeface="Calibri"/>
            </a:endParaRPr>
          </a:p>
          <a:p>
            <a:pPr marL="12700" marR="361950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actively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works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promote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healthy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eating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lifestyles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lunchboxes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must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not </a:t>
            </a:r>
            <a:r>
              <a:rPr sz="1200" spc="-10" dirty="0">
                <a:latin typeface="Calibri"/>
                <a:cs typeface="Calibri"/>
              </a:rPr>
              <a:t>contain: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Calibri"/>
                <a:cs typeface="Calibri"/>
              </a:rPr>
              <a:t>X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Chocolate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Calibri"/>
                <a:cs typeface="Calibri"/>
              </a:rPr>
              <a:t>X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Sweets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Calibri"/>
                <a:cs typeface="Calibri"/>
              </a:rPr>
              <a:t>X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Fizzy </a:t>
            </a:r>
            <a:r>
              <a:rPr sz="1200" spc="-10" dirty="0">
                <a:latin typeface="Calibri"/>
                <a:cs typeface="Calibri"/>
              </a:rPr>
              <a:t>drinks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1200" b="1" dirty="0">
                <a:latin typeface="Calibri"/>
                <a:cs typeface="Calibri"/>
              </a:rPr>
              <a:t>X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Crisps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Calibri"/>
                <a:cs typeface="Calibri"/>
              </a:rPr>
              <a:t>X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Nuts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(because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allergies)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170"/>
              </a:spcBef>
            </a:pP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Practical</a:t>
            </a:r>
            <a:r>
              <a:rPr sz="1600" b="0" spc="-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Information</a:t>
            </a:r>
            <a:endParaRPr sz="1600">
              <a:latin typeface="Calibri Light"/>
              <a:cs typeface="Calibri Light"/>
            </a:endParaRPr>
          </a:p>
          <a:p>
            <a:pPr marL="12700" marR="378460">
              <a:lnSpc>
                <a:spcPct val="118100"/>
              </a:lnSpc>
              <a:spcBef>
                <a:spcPts val="725"/>
              </a:spcBef>
            </a:pP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mornings,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arrive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either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Village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Hall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gate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gate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over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the </a:t>
            </a:r>
            <a:r>
              <a:rPr sz="1200" dirty="0">
                <a:latin typeface="Calibri"/>
                <a:cs typeface="Calibri"/>
              </a:rPr>
              <a:t>bridge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(on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Highfields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Road).</a:t>
            </a:r>
            <a:endParaRPr sz="1200">
              <a:latin typeface="Calibri"/>
              <a:cs typeface="Calibri"/>
            </a:endParaRPr>
          </a:p>
          <a:p>
            <a:pPr marL="12700" marR="5080">
              <a:lnSpc>
                <a:spcPct val="118100"/>
              </a:lnSpc>
              <a:spcBef>
                <a:spcPts val="775"/>
              </a:spcBef>
            </a:pP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politely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requested </a:t>
            </a:r>
            <a:r>
              <a:rPr sz="1200" b="1" dirty="0">
                <a:latin typeface="Calibri"/>
                <a:cs typeface="Calibri"/>
              </a:rPr>
              <a:t>not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park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road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outside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school,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short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time,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makes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extremely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difficult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cross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road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safely.</a:t>
            </a:r>
            <a:r>
              <a:rPr sz="1200" spc="2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Whilst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Village</a:t>
            </a:r>
            <a:r>
              <a:rPr sz="1200" spc="50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park,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drive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extremely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carefully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walking,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designated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pathways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-50" dirty="0">
                <a:latin typeface="Calibri"/>
                <a:cs typeface="Calibri"/>
              </a:rPr>
              <a:t>– </a:t>
            </a:r>
            <a:r>
              <a:rPr sz="1200" dirty="0">
                <a:latin typeface="Calibri"/>
                <a:cs typeface="Calibri"/>
              </a:rPr>
              <a:t>don’t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walk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cross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park.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park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strictly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members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staff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only.</a:t>
            </a:r>
            <a:r>
              <a:rPr sz="1200" spc="2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Please </a:t>
            </a:r>
            <a:r>
              <a:rPr sz="1200" dirty="0">
                <a:latin typeface="Calibri"/>
                <a:cs typeface="Calibri"/>
              </a:rPr>
              <a:t>remember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much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shorter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adults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cannot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over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parked </a:t>
            </a:r>
            <a:r>
              <a:rPr sz="1200" dirty="0">
                <a:latin typeface="Calibri"/>
                <a:cs typeface="Calibri"/>
              </a:rPr>
              <a:t>cars.</a:t>
            </a:r>
            <a:r>
              <a:rPr sz="1200" spc="20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makes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much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less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visible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drivers;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also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find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more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difficult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assess </a:t>
            </a:r>
            <a:r>
              <a:rPr sz="1200" dirty="0">
                <a:latin typeface="Calibri"/>
                <a:cs typeface="Calibri"/>
              </a:rPr>
              <a:t>whether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safe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cross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without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putting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themselves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risk.</a:t>
            </a:r>
            <a:endParaRPr sz="1200">
              <a:latin typeface="Calibri"/>
              <a:cs typeface="Calibri"/>
            </a:endParaRPr>
          </a:p>
          <a:p>
            <a:pPr marL="12700" marR="134620">
              <a:lnSpc>
                <a:spcPct val="117200"/>
              </a:lnSpc>
              <a:spcBef>
                <a:spcPts val="815"/>
              </a:spcBef>
            </a:pPr>
            <a:r>
              <a:rPr sz="1200" dirty="0">
                <a:latin typeface="Calibri"/>
                <a:cs typeface="Calibri"/>
              </a:rPr>
              <a:t>At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day,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wait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playground,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dismissed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from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Red </a:t>
            </a:r>
            <a:r>
              <a:rPr sz="1200" dirty="0">
                <a:latin typeface="Calibri"/>
                <a:cs typeface="Calibri"/>
              </a:rPr>
              <a:t>class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gate.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exit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Village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car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foot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bridge.</a:t>
            </a:r>
            <a:r>
              <a:rPr sz="1200" spc="2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Members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staff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will </a:t>
            </a:r>
            <a:r>
              <a:rPr sz="1200" spc="-10" dirty="0">
                <a:latin typeface="Calibri"/>
                <a:cs typeface="Calibri"/>
              </a:rPr>
              <a:t>always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playground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monitor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arriving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leaving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premises.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Arriving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and</a:t>
            </a:r>
            <a:r>
              <a:rPr sz="1200" b="1" spc="-10" dirty="0">
                <a:latin typeface="Calibri"/>
                <a:cs typeface="Calibri"/>
              </a:rPr>
              <a:t> leaving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at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other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times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62711"/>
            <a:ext cx="5946775" cy="8028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3970">
              <a:lnSpc>
                <a:spcPct val="117700"/>
              </a:lnSpc>
              <a:spcBef>
                <a:spcPts val="105"/>
              </a:spcBef>
            </a:pPr>
            <a:r>
              <a:rPr sz="1200" dirty="0">
                <a:latin typeface="Calibri"/>
                <a:cs typeface="Calibri"/>
              </a:rPr>
              <a:t>If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collect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during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day,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inform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office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email</a:t>
            </a:r>
            <a:r>
              <a:rPr sz="1200" spc="-25" dirty="0">
                <a:latin typeface="Calibri"/>
                <a:cs typeface="Calibri"/>
              </a:rPr>
              <a:t> or </a:t>
            </a:r>
            <a:r>
              <a:rPr sz="1200" dirty="0">
                <a:latin typeface="Calibri"/>
                <a:cs typeface="Calibri"/>
              </a:rPr>
              <a:t>phone.</a:t>
            </a:r>
            <a:r>
              <a:rPr sz="1200" spc="2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attending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pre-</a:t>
            </a:r>
            <a:r>
              <a:rPr sz="1200" spc="-10" dirty="0">
                <a:latin typeface="Calibri"/>
                <a:cs typeface="Calibri"/>
              </a:rPr>
              <a:t>booked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medical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appointment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ask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confirmation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appointment.</a:t>
            </a:r>
            <a:r>
              <a:rPr sz="1200" spc="2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text,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hospital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appointment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letter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similar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confirmation</a:t>
            </a:r>
            <a:r>
              <a:rPr sz="1200" spc="50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child's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appointment.</a:t>
            </a:r>
            <a:r>
              <a:rPr sz="1200" spc="2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Without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confirmation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likely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unable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authorise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absence.</a:t>
            </a:r>
            <a:r>
              <a:rPr sz="1200" spc="47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also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try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arrive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few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minutes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early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take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short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while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get </a:t>
            </a:r>
            <a:r>
              <a:rPr sz="1200" dirty="0">
                <a:latin typeface="Calibri"/>
                <a:cs typeface="Calibri"/>
              </a:rPr>
              <a:t>them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ready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leave.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Late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collection</a:t>
            </a:r>
            <a:endParaRPr sz="1200" dirty="0">
              <a:latin typeface="Calibri"/>
              <a:cs typeface="Calibri"/>
            </a:endParaRPr>
          </a:p>
          <a:p>
            <a:pPr marL="12700" marR="161290">
              <a:lnSpc>
                <a:spcPct val="117700"/>
              </a:lnSpc>
              <a:spcBef>
                <a:spcPts val="805"/>
              </a:spcBef>
            </a:pPr>
            <a:r>
              <a:rPr sz="1200" dirty="0">
                <a:latin typeface="Calibri"/>
                <a:cs typeface="Calibri"/>
              </a:rPr>
              <a:t>We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understand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emergencies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happen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everyone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10" dirty="0">
                <a:latin typeface="Calibri"/>
                <a:cs typeface="Calibri"/>
              </a:rPr>
              <a:t> unavoidably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late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occasions. </a:t>
            </a:r>
            <a:r>
              <a:rPr sz="1200" dirty="0">
                <a:latin typeface="Calibri"/>
                <a:cs typeface="Calibri"/>
              </a:rPr>
              <a:t>So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ask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going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arrive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by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3:20pm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office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that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pass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message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child's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class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teacher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ensure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is </a:t>
            </a:r>
            <a:r>
              <a:rPr sz="1200" spc="-10" dirty="0">
                <a:latin typeface="Calibri"/>
                <a:cs typeface="Calibri"/>
              </a:rPr>
              <a:t>looked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after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until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arrive.</a:t>
            </a:r>
            <a:r>
              <a:rPr sz="1200" spc="2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Should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expect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10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minutes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late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will </a:t>
            </a:r>
            <a:r>
              <a:rPr sz="1200" dirty="0">
                <a:latin typeface="Calibri"/>
                <a:cs typeface="Calibri"/>
              </a:rPr>
              <a:t>arrange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booked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Careclubs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which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charge.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35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b="1" spc="-20" dirty="0">
                <a:latin typeface="Calibri"/>
                <a:cs typeface="Calibri"/>
              </a:rPr>
              <a:t>Term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time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absence</a:t>
            </a:r>
            <a:endParaRPr sz="1200" dirty="0">
              <a:latin typeface="Calibri"/>
              <a:cs typeface="Calibri"/>
            </a:endParaRPr>
          </a:p>
          <a:p>
            <a:pPr marL="12700" marR="85090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If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wish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request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absence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during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term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time, please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ask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office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paper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copy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of </a:t>
            </a:r>
            <a:r>
              <a:rPr sz="1200" dirty="0">
                <a:latin typeface="Calibri"/>
                <a:cs typeface="Calibri"/>
              </a:rPr>
              <a:t>our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form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below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useful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forms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links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section.</a:t>
            </a:r>
            <a:r>
              <a:rPr sz="1200" spc="2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adhere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Government </a:t>
            </a:r>
            <a:r>
              <a:rPr sz="1200" dirty="0">
                <a:latin typeface="Calibri"/>
                <a:cs typeface="Calibri"/>
              </a:rPr>
              <a:t>regulations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concerning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term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absence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unable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authorise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absences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unless </a:t>
            </a:r>
            <a:r>
              <a:rPr sz="1200" dirty="0">
                <a:latin typeface="Calibri"/>
                <a:cs typeface="Calibri"/>
              </a:rPr>
              <a:t>there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exceptional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circumstances.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05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Informing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us</a:t>
            </a:r>
            <a:r>
              <a:rPr sz="1200" b="1" spc="-5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of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illness</a:t>
            </a:r>
            <a:endParaRPr sz="1200" dirty="0">
              <a:latin typeface="Calibri"/>
              <a:cs typeface="Calibri"/>
            </a:endParaRPr>
          </a:p>
          <a:p>
            <a:pPr marL="12700" marR="5080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If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unwell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unable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attend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e-</a:t>
            </a:r>
            <a:r>
              <a:rPr sz="1200" spc="-20" dirty="0">
                <a:latin typeface="Calibri"/>
                <a:cs typeface="Calibri"/>
              </a:rPr>
              <a:t>mail </a:t>
            </a:r>
            <a:r>
              <a:rPr sz="1200" spc="-10" dirty="0">
                <a:latin typeface="Calibri"/>
                <a:cs typeface="Calibri"/>
              </a:rPr>
              <a:t>(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office@caldecote.cambs.sch.uk</a:t>
            </a:r>
            <a:r>
              <a:rPr sz="1200" u="none" spc="-10" dirty="0">
                <a:latin typeface="Calibri"/>
                <a:cs typeface="Calibri"/>
              </a:rPr>
              <a:t>) </a:t>
            </a:r>
            <a:r>
              <a:rPr sz="1200" u="none" dirty="0">
                <a:latin typeface="Calibri"/>
                <a:cs typeface="Calibri"/>
              </a:rPr>
              <a:t>or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call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school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office</a:t>
            </a:r>
            <a:r>
              <a:rPr sz="1200" u="none" spc="-1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no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later</a:t>
            </a:r>
            <a:r>
              <a:rPr sz="1200" u="none" spc="-1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than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9am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on</a:t>
            </a:r>
            <a:r>
              <a:rPr sz="1200" u="none" spc="5" dirty="0">
                <a:latin typeface="Calibri"/>
                <a:cs typeface="Calibri"/>
              </a:rPr>
              <a:t> </a:t>
            </a:r>
            <a:r>
              <a:rPr sz="1200" b="1" u="none" dirty="0">
                <a:latin typeface="Calibri"/>
                <a:cs typeface="Calibri"/>
              </a:rPr>
              <a:t>01954</a:t>
            </a:r>
            <a:r>
              <a:rPr sz="1200" b="1" u="none" spc="-25" dirty="0">
                <a:latin typeface="Calibri"/>
                <a:cs typeface="Calibri"/>
              </a:rPr>
              <a:t> </a:t>
            </a:r>
            <a:r>
              <a:rPr sz="1200" b="1" u="none" spc="-10" dirty="0">
                <a:latin typeface="Calibri"/>
                <a:cs typeface="Calibri"/>
              </a:rPr>
              <a:t>210263. </a:t>
            </a:r>
            <a:r>
              <a:rPr sz="1200" u="none" dirty="0">
                <a:latin typeface="Calibri"/>
                <a:cs typeface="Calibri"/>
              </a:rPr>
              <a:t>The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school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office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will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ring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parents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if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we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have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not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been</a:t>
            </a:r>
            <a:r>
              <a:rPr sz="1200" u="none" spc="-3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informed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why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child</a:t>
            </a:r>
            <a:r>
              <a:rPr sz="1200" u="none" spc="-3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is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absent.</a:t>
            </a:r>
            <a:r>
              <a:rPr sz="1200" u="none" spc="2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If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you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spc="-25" dirty="0">
                <a:latin typeface="Calibri"/>
                <a:cs typeface="Calibri"/>
              </a:rPr>
              <a:t>are </a:t>
            </a:r>
            <a:r>
              <a:rPr sz="1200" u="none" dirty="0">
                <a:latin typeface="Calibri"/>
                <a:cs typeface="Calibri"/>
              </a:rPr>
              <a:t>leaving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us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message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or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sending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an</a:t>
            </a:r>
            <a:r>
              <a:rPr sz="1200" u="none" spc="-3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email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about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your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childs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illness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please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don't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forget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to</a:t>
            </a:r>
            <a:r>
              <a:rPr sz="1200" u="none" spc="-3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tell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spc="-25" dirty="0">
                <a:latin typeface="Calibri"/>
                <a:cs typeface="Calibri"/>
              </a:rPr>
              <a:t>us </a:t>
            </a:r>
            <a:r>
              <a:rPr sz="1200" u="none" dirty="0">
                <a:latin typeface="Calibri"/>
                <a:cs typeface="Calibri"/>
              </a:rPr>
              <a:t>why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they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are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unwell</a:t>
            </a:r>
            <a:r>
              <a:rPr sz="1200" u="none" spc="2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i.e.</a:t>
            </a:r>
            <a:r>
              <a:rPr sz="1200" u="none" spc="-3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they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have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cold,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temperature,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diarrhoea,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vomiting</a:t>
            </a:r>
            <a:r>
              <a:rPr sz="1200" u="none" spc="-20" dirty="0">
                <a:latin typeface="Calibri"/>
                <a:cs typeface="Calibri"/>
              </a:rPr>
              <a:t> etc.</a:t>
            </a:r>
            <a:endParaRPr sz="1200" dirty="0">
              <a:latin typeface="Calibri"/>
              <a:cs typeface="Calibri"/>
            </a:endParaRPr>
          </a:p>
          <a:p>
            <a:pPr marL="12700" marR="288925">
              <a:lnSpc>
                <a:spcPct val="118100"/>
              </a:lnSpc>
              <a:spcBef>
                <a:spcPts val="805"/>
              </a:spcBef>
            </a:pPr>
            <a:r>
              <a:rPr sz="1200" dirty="0">
                <a:latin typeface="Calibri"/>
                <a:cs typeface="Calibri"/>
              </a:rPr>
              <a:t>Children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suffering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from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diarrhoea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and/or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vomiting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must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absent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from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48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hours </a:t>
            </a:r>
            <a:r>
              <a:rPr sz="1200" dirty="0">
                <a:latin typeface="Calibri"/>
                <a:cs typeface="Calibri"/>
              </a:rPr>
              <a:t>after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last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incident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illness.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1200" dirty="0">
                <a:latin typeface="Calibri"/>
                <a:cs typeface="Calibri"/>
              </a:rPr>
              <a:t>This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helps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prevent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spread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infection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pupils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staff.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Calibri"/>
                <a:cs typeface="Calibri"/>
              </a:rPr>
              <a:t>Emergency</a:t>
            </a:r>
            <a:r>
              <a:rPr sz="1200" b="1" spc="1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closures</a:t>
            </a:r>
            <a:endParaRPr sz="1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62711"/>
            <a:ext cx="5960110" cy="8117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8419">
              <a:lnSpc>
                <a:spcPct val="118100"/>
              </a:lnSpc>
              <a:spcBef>
                <a:spcPts val="100"/>
              </a:spcBef>
            </a:pP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very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rare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cases,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example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heavy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snows,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boiler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break-</a:t>
            </a:r>
            <a:r>
              <a:rPr sz="1200" dirty="0">
                <a:latin typeface="Calibri"/>
                <a:cs typeface="Calibri"/>
              </a:rPr>
              <a:t>downs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Headteacher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make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50" dirty="0">
                <a:latin typeface="Calibri"/>
                <a:cs typeface="Calibri"/>
              </a:rPr>
              <a:t>a </a:t>
            </a:r>
            <a:r>
              <a:rPr sz="1200" dirty="0">
                <a:latin typeface="Calibri"/>
                <a:cs typeface="Calibri"/>
              </a:rPr>
              <a:t>decision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about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closure.</a:t>
            </a:r>
            <a:r>
              <a:rPr sz="1200" spc="2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notified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early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possible.</a:t>
            </a:r>
            <a:r>
              <a:rPr sz="1200" spc="2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decision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be </a:t>
            </a:r>
            <a:r>
              <a:rPr sz="1200" spc="-10" dirty="0">
                <a:latin typeface="Calibri"/>
                <a:cs typeface="Calibri"/>
              </a:rPr>
              <a:t>communicated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ParentMail.</a:t>
            </a:r>
            <a:endParaRPr sz="1200">
              <a:latin typeface="Calibri"/>
              <a:cs typeface="Calibri"/>
            </a:endParaRPr>
          </a:p>
          <a:p>
            <a:pPr marL="12700" marR="327025">
              <a:lnSpc>
                <a:spcPct val="116300"/>
              </a:lnSpc>
              <a:spcBef>
                <a:spcPts val="825"/>
              </a:spcBef>
            </a:pP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try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telephone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during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these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phone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lines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to </a:t>
            </a:r>
            <a:r>
              <a:rPr sz="1200" spc="-10" dirty="0">
                <a:latin typeface="Calibri"/>
                <a:cs typeface="Calibri"/>
              </a:rPr>
              <a:t>contact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emergency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services.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Calibri"/>
                <a:cs typeface="Calibri"/>
              </a:rPr>
              <a:t>Medication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Medicines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administered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unless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following </a:t>
            </a:r>
            <a:r>
              <a:rPr sz="1200" dirty="0">
                <a:latin typeface="Calibri"/>
                <a:cs typeface="Calibri"/>
              </a:rPr>
              <a:t>criteria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fulfilled:</a:t>
            </a:r>
            <a:endParaRPr sz="120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0"/>
              </a:spcBef>
              <a:buChar char="•"/>
              <a:tabLst>
                <a:tab pos="469900" algn="l"/>
              </a:tabLst>
            </a:pPr>
            <a:r>
              <a:rPr sz="1200" spc="-10" dirty="0">
                <a:latin typeface="Calibri"/>
                <a:cs typeface="Calibri"/>
              </a:rPr>
              <a:t>Medication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during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trip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residential</a:t>
            </a:r>
            <a:r>
              <a:rPr sz="1200" spc="-20" dirty="0">
                <a:latin typeface="Calibri"/>
                <a:cs typeface="Calibri"/>
              </a:rPr>
              <a:t> trip</a:t>
            </a:r>
            <a:endParaRPr sz="120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5"/>
              </a:spcBef>
              <a:buChar char="•"/>
              <a:tabLst>
                <a:tab pos="469900" algn="l"/>
              </a:tabLst>
            </a:pPr>
            <a:r>
              <a:rPr sz="1200" spc="-10" dirty="0">
                <a:latin typeface="Calibri"/>
                <a:cs typeface="Calibri"/>
              </a:rPr>
              <a:t>Medication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prescribed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per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day.</a:t>
            </a:r>
            <a:endParaRPr sz="1200">
              <a:latin typeface="Calibri"/>
              <a:cs typeface="Calibri"/>
            </a:endParaRPr>
          </a:p>
          <a:p>
            <a:pPr marL="469900" marR="219710" indent="-228600">
              <a:lnSpc>
                <a:spcPct val="118100"/>
              </a:lnSpc>
              <a:spcBef>
                <a:spcPts val="800"/>
              </a:spcBef>
              <a:buChar char="•"/>
              <a:tabLst>
                <a:tab pos="469900" algn="l"/>
              </a:tabLst>
            </a:pPr>
            <a:r>
              <a:rPr sz="1200" spc="-10" dirty="0">
                <a:latin typeface="Calibri"/>
                <a:cs typeface="Calibri"/>
              </a:rPr>
              <a:t>Medication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prescribed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less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4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day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attends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after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school </a:t>
            </a:r>
            <a:r>
              <a:rPr sz="1200" dirty="0">
                <a:latin typeface="Calibri"/>
                <a:cs typeface="Calibri"/>
              </a:rPr>
              <a:t>Care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clubs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(Care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club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staff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administer)</a:t>
            </a:r>
            <a:endParaRPr sz="1200">
              <a:latin typeface="Calibri"/>
              <a:cs typeface="Calibri"/>
            </a:endParaRPr>
          </a:p>
          <a:p>
            <a:pPr marL="469900" marR="196215" indent="-228600">
              <a:lnSpc>
                <a:spcPct val="118200"/>
              </a:lnSpc>
              <a:spcBef>
                <a:spcPts val="770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Prescribed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medication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required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daily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basis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manage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long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term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medical condition,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10" dirty="0">
                <a:latin typeface="Calibri"/>
                <a:cs typeface="Calibri"/>
              </a:rPr>
              <a:t> example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inhaler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0" dirty="0">
                <a:latin typeface="Calibri"/>
                <a:cs typeface="Calibri"/>
              </a:rPr>
              <a:t> Epipen.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We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unable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administer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prescription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medication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such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Calpol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Ibuprofren.</a:t>
            </a:r>
            <a:endParaRPr sz="1200">
              <a:latin typeface="Calibri"/>
              <a:cs typeface="Calibri"/>
            </a:endParaRPr>
          </a:p>
          <a:p>
            <a:pPr marL="12700" marR="585470">
              <a:lnSpc>
                <a:spcPct val="118300"/>
              </a:lnSpc>
              <a:spcBef>
                <a:spcPts val="795"/>
              </a:spcBef>
            </a:pPr>
            <a:r>
              <a:rPr sz="1200" dirty="0">
                <a:latin typeface="Calibri"/>
                <a:cs typeface="Calibri"/>
              </a:rPr>
              <a:t>For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medication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fulfils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above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criteria,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must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complete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medicines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form. </a:t>
            </a:r>
            <a:r>
              <a:rPr sz="1200" dirty="0">
                <a:latin typeface="Calibri"/>
                <a:cs typeface="Calibri"/>
              </a:rPr>
              <a:t>Medicines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forms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available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from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office.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b="1" dirty="0">
                <a:latin typeface="Calibri"/>
                <a:cs typeface="Calibri"/>
              </a:rPr>
              <a:t>Payments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for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school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trips</a:t>
            </a:r>
            <a:r>
              <a:rPr sz="1200" b="1" spc="-5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and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other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events</a:t>
            </a:r>
            <a:endParaRPr sz="1200">
              <a:latin typeface="Calibri"/>
              <a:cs typeface="Calibri"/>
            </a:endParaRPr>
          </a:p>
          <a:p>
            <a:pPr marL="12700" marR="5080">
              <a:lnSpc>
                <a:spcPct val="117300"/>
              </a:lnSpc>
              <a:spcBef>
                <a:spcPts val="810"/>
              </a:spcBef>
            </a:pPr>
            <a:r>
              <a:rPr sz="1200" dirty="0">
                <a:latin typeface="Calibri"/>
                <a:cs typeface="Calibri"/>
              </a:rPr>
              <a:t>We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cashless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Schoolcomms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electronic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payments.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provide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you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further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details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about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setting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up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account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once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started.</a:t>
            </a:r>
            <a:r>
              <a:rPr sz="1200" spc="229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Key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Stage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1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you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meals.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Free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school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Meals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(FSM)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and</a:t>
            </a:r>
            <a:r>
              <a:rPr sz="1200" b="1" spc="-5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Holiday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Activities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funding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(HAF)</a:t>
            </a:r>
            <a:endParaRPr sz="1200">
              <a:latin typeface="Calibri"/>
              <a:cs typeface="Calibri"/>
            </a:endParaRPr>
          </a:p>
          <a:p>
            <a:pPr marL="12700" marR="57785">
              <a:lnSpc>
                <a:spcPct val="117700"/>
              </a:lnSpc>
              <a:spcBef>
                <a:spcPts val="805"/>
              </a:spcBef>
            </a:pPr>
            <a:r>
              <a:rPr sz="1200" dirty="0">
                <a:latin typeface="Calibri"/>
                <a:cs typeface="Calibri"/>
              </a:rPr>
              <a:t>If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receipt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certain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benefits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entitled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free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meals</a:t>
            </a:r>
            <a:r>
              <a:rPr sz="1200" spc="-25" dirty="0">
                <a:latin typeface="Calibri"/>
                <a:cs typeface="Calibri"/>
              </a:rPr>
              <a:t> and </a:t>
            </a:r>
            <a:r>
              <a:rPr sz="1200" spc="-10" dirty="0">
                <a:latin typeface="Calibri"/>
                <a:cs typeface="Calibri"/>
              </a:rPr>
              <a:t>holiday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activities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funding.</a:t>
            </a:r>
            <a:r>
              <a:rPr sz="1200" spc="2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receipt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Universal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Infant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Free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Meals </a:t>
            </a:r>
            <a:r>
              <a:rPr sz="1200" dirty="0">
                <a:latin typeface="Calibri"/>
                <a:cs typeface="Calibri"/>
              </a:rPr>
              <a:t>which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10" dirty="0">
                <a:latin typeface="Calibri"/>
                <a:cs typeface="Calibri"/>
              </a:rPr>
              <a:t> available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Reception,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Year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1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Year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2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10" dirty="0">
                <a:latin typeface="Calibri"/>
                <a:cs typeface="Calibri"/>
              </a:rPr>
              <a:t> recommend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apply</a:t>
            </a:r>
            <a:r>
              <a:rPr sz="1200" spc="-10" dirty="0">
                <a:latin typeface="Calibri"/>
                <a:cs typeface="Calibri"/>
              </a:rPr>
              <a:t> because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protection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continue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beyond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Year </a:t>
            </a:r>
            <a:r>
              <a:rPr sz="1200" dirty="0">
                <a:latin typeface="Calibri"/>
                <a:cs typeface="Calibri"/>
              </a:rPr>
              <a:t>2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saving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up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 £470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year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child.</a:t>
            </a:r>
            <a:r>
              <a:rPr sz="1200" spc="2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addition</a:t>
            </a:r>
            <a:r>
              <a:rPr sz="1200" spc="-25" dirty="0">
                <a:latin typeface="Calibri"/>
                <a:cs typeface="Calibri"/>
              </a:rPr>
              <a:t> the </a:t>
            </a:r>
            <a:r>
              <a:rPr sz="1200" spc="-10" dirty="0">
                <a:latin typeface="Calibri"/>
                <a:cs typeface="Calibri"/>
              </a:rPr>
              <a:t>holiday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activities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food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programme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offers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free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childcare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over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30" dirty="0">
                <a:latin typeface="Calibri"/>
                <a:cs typeface="Calibri"/>
              </a:rPr>
              <a:t>Easter,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Summer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and </a:t>
            </a:r>
            <a:r>
              <a:rPr sz="1200" spc="-10" dirty="0">
                <a:latin typeface="Calibri"/>
                <a:cs typeface="Calibri"/>
              </a:rPr>
              <a:t>Christmas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holidays, </a:t>
            </a:r>
            <a:r>
              <a:rPr sz="1200" dirty="0">
                <a:latin typeface="Calibri"/>
                <a:cs typeface="Calibri"/>
              </a:rPr>
              <a:t>subject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availability.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62711"/>
            <a:ext cx="5889625" cy="86878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41300">
              <a:lnSpc>
                <a:spcPct val="118100"/>
              </a:lnSpc>
              <a:spcBef>
                <a:spcPts val="100"/>
              </a:spcBef>
            </a:pPr>
            <a:r>
              <a:rPr sz="1200" spc="-10" dirty="0">
                <a:latin typeface="Calibri"/>
                <a:cs typeface="Calibri"/>
              </a:rPr>
              <a:t>Each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participating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holiday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scheme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offers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healthy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meal,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variety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activities,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experiences, </a:t>
            </a:r>
            <a:r>
              <a:rPr sz="1200" dirty="0">
                <a:latin typeface="Calibri"/>
                <a:cs typeface="Calibri"/>
              </a:rPr>
              <a:t>sports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opportunity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children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people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socialise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have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fun.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The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also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receives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additional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funding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support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child.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spc="-10" dirty="0">
                <a:latin typeface="Calibri"/>
                <a:cs typeface="Calibri"/>
              </a:rPr>
              <a:t>Eligibility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for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FSM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and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spc="-25" dirty="0">
                <a:latin typeface="Calibri"/>
                <a:cs typeface="Calibri"/>
              </a:rPr>
              <a:t>HAF</a:t>
            </a:r>
            <a:endParaRPr sz="1200" dirty="0">
              <a:latin typeface="Calibri"/>
              <a:cs typeface="Calibri"/>
            </a:endParaRPr>
          </a:p>
          <a:p>
            <a:pPr marL="47625">
              <a:lnSpc>
                <a:spcPct val="100000"/>
              </a:lnSpc>
              <a:spcBef>
                <a:spcPts val="1035"/>
              </a:spcBef>
            </a:pPr>
            <a:r>
              <a:rPr sz="1200" dirty="0">
                <a:latin typeface="Calibri"/>
                <a:cs typeface="Calibri"/>
              </a:rPr>
              <a:t>if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receive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following: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5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Income</a:t>
            </a:r>
            <a:r>
              <a:rPr sz="1200" spc="-7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Support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0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Income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Based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Job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Seekers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Allowance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0"/>
              </a:spcBef>
              <a:buChar char="•"/>
              <a:tabLst>
                <a:tab pos="469900" algn="l"/>
              </a:tabLst>
            </a:pPr>
            <a:r>
              <a:rPr sz="1200" spc="-10" dirty="0">
                <a:latin typeface="Calibri"/>
                <a:cs typeface="Calibri"/>
              </a:rPr>
              <a:t>Income-related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Employment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Support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Allowance</a:t>
            </a:r>
            <a:endParaRPr sz="1200" dirty="0">
              <a:latin typeface="Calibri"/>
              <a:cs typeface="Calibri"/>
            </a:endParaRPr>
          </a:p>
          <a:p>
            <a:pPr marL="469900" marR="5080" indent="-228600">
              <a:lnSpc>
                <a:spcPct val="118100"/>
              </a:lnSpc>
              <a:spcBef>
                <a:spcPts val="800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spc="-40" dirty="0">
                <a:latin typeface="Calibri"/>
                <a:cs typeface="Calibri"/>
              </a:rPr>
              <a:t>Tax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Credit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-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but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element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Working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45" dirty="0">
                <a:latin typeface="Calibri"/>
                <a:cs typeface="Calibri"/>
              </a:rPr>
              <a:t>Tax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Credit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-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have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annual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income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(as </a:t>
            </a:r>
            <a:r>
              <a:rPr sz="1200" dirty="0">
                <a:latin typeface="Calibri"/>
                <a:cs typeface="Calibri"/>
              </a:rPr>
              <a:t>assessed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by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HM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Revenue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Customs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(HMRC))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exceed </a:t>
            </a:r>
            <a:r>
              <a:rPr sz="1200" spc="-10" dirty="0">
                <a:latin typeface="Calibri"/>
                <a:cs typeface="Calibri"/>
              </a:rPr>
              <a:t>£16,190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0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If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10" dirty="0">
                <a:latin typeface="Calibri"/>
                <a:cs typeface="Calibri"/>
              </a:rPr>
              <a:t> supported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under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Immigration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Asylum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1999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0"/>
              </a:spcBef>
              <a:buChar char="•"/>
              <a:tabLst>
                <a:tab pos="469900" algn="l"/>
              </a:tabLst>
            </a:pPr>
            <a:r>
              <a:rPr sz="1200" spc="-10" dirty="0">
                <a:latin typeface="Calibri"/>
                <a:cs typeface="Calibri"/>
              </a:rPr>
              <a:t>Guarantee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element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State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Pension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Credit</a:t>
            </a:r>
            <a:endParaRPr sz="1200" dirty="0">
              <a:latin typeface="Calibri"/>
              <a:cs typeface="Calibri"/>
            </a:endParaRPr>
          </a:p>
          <a:p>
            <a:pPr marL="469900" marR="208279" indent="-228600">
              <a:lnSpc>
                <a:spcPct val="118100"/>
              </a:lnSpc>
              <a:spcBef>
                <a:spcPts val="775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Working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40" dirty="0">
                <a:latin typeface="Calibri"/>
                <a:cs typeface="Calibri"/>
              </a:rPr>
              <a:t>Tax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Credit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during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week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period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immediately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after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employment </a:t>
            </a:r>
            <a:r>
              <a:rPr sz="1200" dirty="0">
                <a:latin typeface="Calibri"/>
                <a:cs typeface="Calibri"/>
              </a:rPr>
              <a:t>finishes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after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start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work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less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hours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week</a:t>
            </a:r>
            <a:endParaRPr sz="1200" dirty="0">
              <a:latin typeface="Calibri"/>
              <a:cs typeface="Calibri"/>
            </a:endParaRPr>
          </a:p>
          <a:p>
            <a:pPr marL="469900" marR="114300" indent="-228600">
              <a:lnSpc>
                <a:spcPct val="118100"/>
              </a:lnSpc>
              <a:spcBef>
                <a:spcPts val="800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Universal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Credit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annual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earned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income 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than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£7,400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(as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from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50" dirty="0">
                <a:latin typeface="Calibri"/>
                <a:cs typeface="Calibri"/>
              </a:rPr>
              <a:t>1 </a:t>
            </a:r>
            <a:r>
              <a:rPr sz="1200" dirty="0">
                <a:latin typeface="Calibri"/>
                <a:cs typeface="Calibri"/>
              </a:rPr>
              <a:t>April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2018</a:t>
            </a:r>
            <a:endParaRPr sz="1200" dirty="0">
              <a:latin typeface="Calibri"/>
              <a:cs typeface="Calibri"/>
            </a:endParaRPr>
          </a:p>
          <a:p>
            <a:pPr marL="12700" marR="5080">
              <a:lnSpc>
                <a:spcPct val="117700"/>
              </a:lnSpc>
              <a:spcBef>
                <a:spcPts val="810"/>
              </a:spcBef>
            </a:pP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claims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process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very</a:t>
            </a:r>
            <a:r>
              <a:rPr sz="1200" spc="-20" dirty="0">
                <a:latin typeface="Calibri"/>
                <a:cs typeface="Calibri"/>
              </a:rPr>
              <a:t> easy,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just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complete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which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processed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the </a:t>
            </a:r>
            <a:r>
              <a:rPr sz="1200" dirty="0">
                <a:latin typeface="Calibri"/>
                <a:cs typeface="Calibri"/>
              </a:rPr>
              <a:t>EWB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team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Cambridgeshire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County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Council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within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three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working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days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receiving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valid application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form.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30" dirty="0">
                <a:latin typeface="Calibri"/>
                <a:cs typeface="Calibri"/>
              </a:rPr>
              <a:t>You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informed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directly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application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been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successful.</a:t>
            </a:r>
            <a:r>
              <a:rPr sz="1200" spc="229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link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to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information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found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useful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forms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links</a:t>
            </a:r>
            <a:r>
              <a:rPr sz="1200" spc="-20" dirty="0">
                <a:latin typeface="Calibri"/>
                <a:cs typeface="Calibri"/>
              </a:rPr>
              <a:t> page </a:t>
            </a:r>
            <a:r>
              <a:rPr sz="1200" spc="-10" dirty="0">
                <a:latin typeface="Calibri"/>
                <a:cs typeface="Calibri"/>
              </a:rPr>
              <a:t>below.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165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b="0" spc="-25" dirty="0">
                <a:solidFill>
                  <a:srgbClr val="4471C4"/>
                </a:solidFill>
                <a:latin typeface="Calibri Light"/>
                <a:cs typeface="Calibri Light"/>
              </a:rPr>
              <a:t>Your</a:t>
            </a:r>
            <a:r>
              <a:rPr sz="1600" b="0" spc="-5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Child</a:t>
            </a:r>
            <a:r>
              <a:rPr sz="1600" dirty="0">
                <a:solidFill>
                  <a:srgbClr val="4471C4"/>
                </a:solidFill>
                <a:latin typeface="Calibri"/>
                <a:cs typeface="Calibri"/>
              </a:rPr>
              <a:t>’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s</a:t>
            </a:r>
            <a:r>
              <a:rPr sz="1600" b="0" spc="-4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25" dirty="0">
                <a:solidFill>
                  <a:srgbClr val="4471C4"/>
                </a:solidFill>
                <a:latin typeface="Calibri Light"/>
                <a:cs typeface="Calibri Light"/>
              </a:rPr>
              <a:t>Day</a:t>
            </a:r>
            <a:endParaRPr sz="1600" dirty="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980"/>
              </a:spcBef>
            </a:pPr>
            <a:r>
              <a:rPr sz="1200" dirty="0">
                <a:latin typeface="Calibri"/>
                <a:cs typeface="Calibri"/>
              </a:rPr>
              <a:t>This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outline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regular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class: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8.40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am</a:t>
            </a:r>
            <a:r>
              <a:rPr sz="1200" spc="229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Morning</a:t>
            </a:r>
            <a:r>
              <a:rPr sz="1200" spc="-10" dirty="0">
                <a:latin typeface="Calibri"/>
                <a:cs typeface="Calibri"/>
              </a:rPr>
              <a:t> activities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8.50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am</a:t>
            </a:r>
            <a:r>
              <a:rPr sz="1200" spc="2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Registration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lang="en-GB" sz="1200" spc="-30" dirty="0">
                <a:latin typeface="Calibri"/>
                <a:cs typeface="Calibri"/>
              </a:rPr>
              <a:t>, Phonics and 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Literacy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Session</a:t>
            </a:r>
            <a:endParaRPr lang="en-GB" sz="1200" spc="-1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lang="en-GB" sz="1200" spc="-10" dirty="0">
                <a:latin typeface="Calibri"/>
                <a:cs typeface="Calibri"/>
              </a:rPr>
              <a:t>10.15am Snack in the classroom with adult supervision (paediatric first aider)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1200" spc="-10" dirty="0">
                <a:latin typeface="Calibri"/>
                <a:cs typeface="Calibri"/>
              </a:rPr>
              <a:t>10.30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am</a:t>
            </a:r>
            <a:r>
              <a:rPr sz="1200" spc="26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Break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sz="1200" spc="-10" dirty="0">
                <a:latin typeface="Calibri"/>
                <a:cs typeface="Calibri"/>
              </a:rPr>
              <a:t>10.45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am</a:t>
            </a:r>
            <a:r>
              <a:rPr sz="1200" spc="26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Maths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spc="-10" dirty="0">
                <a:latin typeface="Calibri"/>
                <a:cs typeface="Calibri"/>
              </a:rPr>
              <a:t>1</a:t>
            </a:r>
            <a:r>
              <a:rPr lang="en-GB" sz="1200" spc="-10" dirty="0">
                <a:latin typeface="Calibri"/>
                <a:cs typeface="Calibri"/>
              </a:rPr>
              <a:t>2.00 pm</a:t>
            </a:r>
            <a:r>
              <a:rPr sz="1200" spc="110" dirty="0">
                <a:latin typeface="Calibri"/>
                <a:cs typeface="Calibri"/>
              </a:rPr>
              <a:t>  </a:t>
            </a:r>
            <a:r>
              <a:rPr sz="1200" dirty="0">
                <a:latin typeface="Calibri"/>
                <a:cs typeface="Calibri"/>
              </a:rPr>
              <a:t>Lunch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Class</a:t>
            </a:r>
            <a:endParaRPr sz="1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5731"/>
            <a:ext cx="5942965" cy="7192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Calibri"/>
                <a:cs typeface="Calibri"/>
              </a:rPr>
              <a:t>12.0</a:t>
            </a:r>
            <a:r>
              <a:rPr lang="en-GB" sz="1200" dirty="0">
                <a:latin typeface="Calibri"/>
                <a:cs typeface="Calibri"/>
              </a:rPr>
              <a:t>5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pm</a:t>
            </a:r>
            <a:r>
              <a:rPr sz="1200" spc="2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Lunch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Blue</a:t>
            </a:r>
            <a:r>
              <a:rPr sz="1200" spc="-20" dirty="0">
                <a:latin typeface="Calibri"/>
                <a:cs typeface="Calibri"/>
              </a:rPr>
              <a:t> Class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12.15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pm</a:t>
            </a:r>
            <a:r>
              <a:rPr sz="1200" spc="2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Lunch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other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classes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1.</a:t>
            </a:r>
            <a:r>
              <a:rPr lang="en-GB" sz="1200" dirty="0">
                <a:latin typeface="Calibri"/>
                <a:cs typeface="Calibri"/>
              </a:rPr>
              <a:t>15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pm</a:t>
            </a:r>
            <a:r>
              <a:rPr sz="1200" spc="26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Registration </a:t>
            </a:r>
            <a:r>
              <a:rPr sz="1200" dirty="0">
                <a:latin typeface="Calibri"/>
                <a:cs typeface="Calibri"/>
              </a:rPr>
              <a:t>&amp;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afternoon learning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2.</a:t>
            </a:r>
            <a:r>
              <a:rPr lang="en-GB" sz="1200" dirty="0">
                <a:latin typeface="Calibri"/>
                <a:cs typeface="Calibri"/>
              </a:rPr>
              <a:t>15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pm</a:t>
            </a:r>
            <a:r>
              <a:rPr sz="1200" spc="229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Break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Red,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Blue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&amp;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Yellow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classes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(Foundation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Stage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&amp;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Key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Stage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1)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1200" dirty="0">
                <a:latin typeface="Calibri"/>
                <a:cs typeface="Calibri"/>
              </a:rPr>
              <a:t>3.20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pm</a:t>
            </a:r>
            <a:r>
              <a:rPr sz="1200" spc="229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day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175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Staff</a:t>
            </a:r>
            <a:r>
              <a:rPr sz="1600" b="0" spc="-4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and</a:t>
            </a:r>
            <a:r>
              <a:rPr sz="1600" b="0" spc="-4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Consultations</a:t>
            </a:r>
            <a:endParaRPr sz="1600" dirty="0">
              <a:latin typeface="Calibri Light"/>
              <a:cs typeface="Calibri Light"/>
            </a:endParaRPr>
          </a:p>
          <a:p>
            <a:pPr marL="12700" marR="5080">
              <a:lnSpc>
                <a:spcPct val="117700"/>
              </a:lnSpc>
              <a:spcBef>
                <a:spcPts val="725"/>
              </a:spcBef>
            </a:pPr>
            <a:r>
              <a:rPr sz="1200" dirty="0">
                <a:latin typeface="Calibri"/>
                <a:cs typeface="Calibri"/>
              </a:rPr>
              <a:t>At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beginning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year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 ‘Meet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Teacher’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session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where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meet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the </a:t>
            </a:r>
            <a:r>
              <a:rPr sz="1200" dirty="0">
                <a:latin typeface="Calibri"/>
                <a:cs typeface="Calibri"/>
              </a:rPr>
              <a:t>team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who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teaching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know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routines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expectations.</a:t>
            </a:r>
            <a:r>
              <a:rPr sz="1200" spc="50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Autumn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term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also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Consultation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sessions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where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have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10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minute appointment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 teacher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focus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progress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making.</a:t>
            </a:r>
            <a:r>
              <a:rPr sz="1200" spc="2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Parent consultations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repeated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Spring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term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receive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detailed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end-</a:t>
            </a:r>
            <a:r>
              <a:rPr sz="1200" spc="-20" dirty="0">
                <a:latin typeface="Calibri"/>
                <a:cs typeface="Calibri"/>
              </a:rPr>
              <a:t>of-</a:t>
            </a:r>
            <a:r>
              <a:rPr sz="1200" dirty="0">
                <a:latin typeface="Calibri"/>
                <a:cs typeface="Calibri"/>
              </a:rPr>
              <a:t>year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annual </a:t>
            </a:r>
            <a:r>
              <a:rPr sz="1200" dirty="0">
                <a:latin typeface="Calibri"/>
                <a:cs typeface="Calibri"/>
              </a:rPr>
              <a:t>report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second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half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summer</a:t>
            </a:r>
            <a:r>
              <a:rPr sz="1200" spc="-20" dirty="0">
                <a:latin typeface="Calibri"/>
                <a:cs typeface="Calibri"/>
              </a:rPr>
              <a:t> term.</a:t>
            </a:r>
            <a:endParaRPr sz="1200" dirty="0">
              <a:latin typeface="Calibri"/>
              <a:cs typeface="Calibri"/>
            </a:endParaRPr>
          </a:p>
          <a:p>
            <a:pPr marL="12700" marR="14604">
              <a:lnSpc>
                <a:spcPct val="117700"/>
              </a:lnSpc>
              <a:spcBef>
                <a:spcPts val="805"/>
              </a:spcBef>
            </a:pPr>
            <a:r>
              <a:rPr sz="1200" dirty="0">
                <a:latin typeface="Calibri"/>
                <a:cs typeface="Calibri"/>
              </a:rPr>
              <a:t>We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hold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regular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Welcome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Wednesday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sessions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when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come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into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classroom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at </a:t>
            </a:r>
            <a:r>
              <a:rPr sz="1200" dirty="0">
                <a:latin typeface="Calibri"/>
                <a:cs typeface="Calibri"/>
              </a:rPr>
              <a:t>morning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drop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stay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until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9:</a:t>
            </a:r>
            <a:r>
              <a:rPr lang="en-GB" sz="1200" dirty="0">
                <a:latin typeface="Calibri"/>
                <a:cs typeface="Calibri"/>
              </a:rPr>
              <a:t>00a</a:t>
            </a:r>
            <a:r>
              <a:rPr sz="1200" dirty="0">
                <a:latin typeface="Calibri"/>
                <a:cs typeface="Calibri"/>
              </a:rPr>
              <a:t>m.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opportunity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share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their classroom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activity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you.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highlight>
                  <a:srgbClr val="FFFF00"/>
                </a:highlight>
                <a:latin typeface="Calibri"/>
                <a:cs typeface="Calibri"/>
              </a:rPr>
              <a:t>Throughout</a:t>
            </a:r>
            <a:r>
              <a:rPr sz="1200" spc="-20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the</a:t>
            </a:r>
            <a:r>
              <a:rPr sz="1200" spc="-15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school</a:t>
            </a:r>
            <a:r>
              <a:rPr sz="1200" spc="-20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year</a:t>
            </a:r>
            <a:r>
              <a:rPr sz="1200" spc="-15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we</a:t>
            </a:r>
            <a:r>
              <a:rPr sz="1200" spc="-15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also</a:t>
            </a:r>
            <a:r>
              <a:rPr sz="1200" spc="-30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hold</a:t>
            </a:r>
            <a:r>
              <a:rPr sz="1200" spc="10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‘Open</a:t>
            </a:r>
            <a:r>
              <a:rPr sz="1200" spc="-25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spc="-10" dirty="0">
                <a:highlight>
                  <a:srgbClr val="FFFF00"/>
                </a:highlight>
                <a:latin typeface="Calibri"/>
                <a:cs typeface="Calibri"/>
              </a:rPr>
              <a:t>School’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sessions</a:t>
            </a:r>
            <a:r>
              <a:rPr sz="1200" spc="-30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when</a:t>
            </a:r>
            <a:r>
              <a:rPr sz="1200" spc="-35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parents</a:t>
            </a:r>
            <a:r>
              <a:rPr sz="1200" spc="-25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are</a:t>
            </a:r>
            <a:r>
              <a:rPr sz="1200" spc="-25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spc="-10" dirty="0">
                <a:highlight>
                  <a:srgbClr val="FFFF00"/>
                </a:highlight>
                <a:latin typeface="Calibri"/>
                <a:cs typeface="Calibri"/>
              </a:rPr>
              <a:t>welcomed</a:t>
            </a:r>
            <a:r>
              <a:rPr sz="1200" spc="-35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to</a:t>
            </a:r>
            <a:r>
              <a:rPr sz="1200" spc="-40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tour</a:t>
            </a:r>
            <a:r>
              <a:rPr sz="1200" spc="-25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highlight>
                  <a:srgbClr val="FFFF00"/>
                </a:highlight>
                <a:latin typeface="Calibri"/>
                <a:cs typeface="Calibri"/>
              </a:rPr>
              <a:t>the</a:t>
            </a:r>
            <a:r>
              <a:rPr sz="1200" spc="-25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spc="-10" dirty="0">
                <a:highlight>
                  <a:srgbClr val="FFFF00"/>
                </a:highlight>
                <a:latin typeface="Calibri"/>
                <a:cs typeface="Calibri"/>
              </a:rPr>
              <a:t>school</a:t>
            </a:r>
            <a:r>
              <a:rPr sz="1200" spc="-30" dirty="0"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other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events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where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25" dirty="0">
                <a:latin typeface="Calibri"/>
                <a:cs typeface="Calibri"/>
              </a:rPr>
              <a:t> are </a:t>
            </a:r>
            <a:r>
              <a:rPr sz="1200" dirty="0">
                <a:latin typeface="Calibri"/>
                <a:cs typeface="Calibri"/>
              </a:rPr>
              <a:t>involved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eg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curriculum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evenings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‘watch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lesson’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mornings.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Dates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these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events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are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Newsletters.</a:t>
            </a:r>
            <a:endParaRPr sz="1200" dirty="0">
              <a:latin typeface="Calibri"/>
              <a:cs typeface="Calibri"/>
            </a:endParaRPr>
          </a:p>
          <a:p>
            <a:pPr marL="12700" marR="71120">
              <a:lnSpc>
                <a:spcPct val="117900"/>
              </a:lnSpc>
              <a:spcBef>
                <a:spcPts val="805"/>
              </a:spcBef>
            </a:pPr>
            <a:r>
              <a:rPr sz="1200" dirty="0">
                <a:latin typeface="Calibri"/>
                <a:cs typeface="Calibri"/>
              </a:rPr>
              <a:t>If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have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message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concern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about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matter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child’s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school,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the </a:t>
            </a:r>
            <a:r>
              <a:rPr sz="1200" dirty="0">
                <a:latin typeface="Calibri"/>
                <a:cs typeface="Calibri"/>
              </a:rPr>
              <a:t>first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person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speak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class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teacher.</a:t>
            </a:r>
            <a:r>
              <a:rPr sz="1200" spc="204" dirty="0">
                <a:latin typeface="Calibri"/>
                <a:cs typeface="Calibri"/>
              </a:rPr>
              <a:t> </a:t>
            </a:r>
            <a:r>
              <a:rPr sz="1200" spc="-40" dirty="0">
                <a:latin typeface="Calibri"/>
                <a:cs typeface="Calibri"/>
              </a:rPr>
              <a:t>You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arrange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emailing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office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or </a:t>
            </a:r>
            <a:r>
              <a:rPr sz="1200" dirty="0">
                <a:latin typeface="Calibri"/>
                <a:cs typeface="Calibri"/>
              </a:rPr>
              <a:t>speaking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senior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leader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playground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morning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(they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wearing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high</a:t>
            </a:r>
            <a:r>
              <a:rPr sz="1200" spc="-25" dirty="0">
                <a:latin typeface="Calibri"/>
                <a:cs typeface="Calibri"/>
              </a:rPr>
              <a:t> viz </a:t>
            </a:r>
            <a:r>
              <a:rPr sz="1200" spc="-10" dirty="0">
                <a:latin typeface="Calibri"/>
                <a:cs typeface="Calibri"/>
              </a:rPr>
              <a:t>jacket)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asking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phone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meeting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–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don’t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try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raise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concerns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at </a:t>
            </a:r>
            <a:r>
              <a:rPr sz="1200" spc="-20" dirty="0">
                <a:latin typeface="Calibri"/>
                <a:cs typeface="Calibri"/>
              </a:rPr>
              <a:t>pick-</a:t>
            </a:r>
            <a:r>
              <a:rPr sz="1200" dirty="0">
                <a:latin typeface="Calibri"/>
                <a:cs typeface="Calibri"/>
              </a:rPr>
              <a:t>up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0" dirty="0">
                <a:latin typeface="Calibri"/>
                <a:cs typeface="Calibri"/>
              </a:rPr>
              <a:t> drop-</a:t>
            </a:r>
            <a:r>
              <a:rPr sz="1200" dirty="0">
                <a:latin typeface="Calibri"/>
                <a:cs typeface="Calibri"/>
              </a:rPr>
              <a:t>off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busy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rest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class.</a:t>
            </a:r>
            <a:r>
              <a:rPr sz="1200" spc="2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concern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isn’t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resolved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ask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speak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Key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Stage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Leader.</a:t>
            </a:r>
            <a:r>
              <a:rPr sz="1200" spc="21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Finally,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welcome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contact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the </a:t>
            </a:r>
            <a:r>
              <a:rPr sz="1200" spc="-10" dirty="0">
                <a:latin typeface="Calibri"/>
                <a:cs typeface="Calibri"/>
              </a:rPr>
              <a:t>Headteacher</a:t>
            </a:r>
            <a:r>
              <a:rPr lang="en-GB"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continue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feel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unhappy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don’t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think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issue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been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resolved satisfactorily.</a:t>
            </a:r>
            <a:endParaRPr sz="1200" dirty="0">
              <a:latin typeface="Calibri"/>
              <a:cs typeface="Calibri"/>
            </a:endParaRPr>
          </a:p>
          <a:p>
            <a:pPr marL="12700" marR="668020">
              <a:lnSpc>
                <a:spcPct val="118100"/>
              </a:lnSpc>
              <a:spcBef>
                <a:spcPts val="795"/>
              </a:spcBef>
            </a:pPr>
            <a:r>
              <a:rPr sz="1200" dirty="0">
                <a:latin typeface="Calibri"/>
                <a:cs typeface="Calibri"/>
              </a:rPr>
              <a:t>All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policies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particular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relevance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available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website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at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www.caldecoteprimaryschool.org.uk</a:t>
            </a:r>
            <a:r>
              <a:rPr sz="1200" b="1" u="none" spc="-10" dirty="0">
                <a:latin typeface="Calibri"/>
                <a:cs typeface="Calibri"/>
              </a:rPr>
              <a:t>.</a:t>
            </a:r>
            <a:endParaRPr sz="1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2556"/>
            <a:ext cx="5930265" cy="4530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Expectations</a:t>
            </a:r>
            <a:endParaRPr sz="1600" dirty="0">
              <a:latin typeface="Calibri Light"/>
              <a:cs typeface="Calibri Light"/>
            </a:endParaRPr>
          </a:p>
          <a:p>
            <a:pPr marL="12700" marR="5080">
              <a:lnSpc>
                <a:spcPct val="118100"/>
              </a:lnSpc>
              <a:spcBef>
                <a:spcPts val="695"/>
              </a:spcBef>
            </a:pP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Red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Class</a:t>
            </a:r>
            <a:r>
              <a:rPr sz="1200" spc="-10" dirty="0">
                <a:latin typeface="Calibri"/>
                <a:cs typeface="Calibri"/>
              </a:rPr>
              <a:t> children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10" dirty="0">
                <a:latin typeface="Calibri"/>
                <a:cs typeface="Calibri"/>
              </a:rPr>
              <a:t> encouraged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10" dirty="0">
                <a:latin typeface="Calibri"/>
                <a:cs typeface="Calibri"/>
              </a:rPr>
              <a:t> independent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10" dirty="0">
                <a:latin typeface="Calibri"/>
                <a:cs typeface="Calibri"/>
              </a:rPr>
              <a:t> possible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some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adult</a:t>
            </a:r>
            <a:r>
              <a:rPr sz="1200" spc="-10" dirty="0">
                <a:latin typeface="Calibri"/>
                <a:cs typeface="Calibri"/>
              </a:rPr>
              <a:t> support. </a:t>
            </a:r>
            <a:r>
              <a:rPr sz="1200" spc="-65" dirty="0">
                <a:latin typeface="Calibri"/>
                <a:cs typeface="Calibri"/>
              </a:rPr>
              <a:t>To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ensure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helpful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manage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own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toilet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needs,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dress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independently </a:t>
            </a:r>
            <a:r>
              <a:rPr sz="1200" dirty="0">
                <a:latin typeface="Calibri"/>
                <a:cs typeface="Calibri"/>
              </a:rPr>
              <a:t>(undoing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up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buttons,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managing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zips,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taking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jumpers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putting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back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and</a:t>
            </a:r>
            <a:r>
              <a:rPr sz="1200" spc="50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up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own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coats</a:t>
            </a:r>
            <a:r>
              <a:rPr lang="en-GB" sz="1200" spc="-35" dirty="0">
                <a:latin typeface="Calibri"/>
                <a:cs typeface="Calibri"/>
              </a:rPr>
              <a:t>, socks 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shoes).</a:t>
            </a:r>
            <a:r>
              <a:rPr sz="1200" spc="2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Children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often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more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independent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than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think.</a:t>
            </a:r>
            <a:r>
              <a:rPr sz="1200" spc="229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give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them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responsibility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simple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routines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such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entering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classroom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putting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things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away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handing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letters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teacher.</a:t>
            </a:r>
            <a:r>
              <a:rPr sz="1200" spc="204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Due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constraints,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the </a:t>
            </a:r>
            <a:r>
              <a:rPr sz="1200" dirty="0">
                <a:latin typeface="Calibri"/>
                <a:cs typeface="Calibri"/>
              </a:rPr>
              <a:t>staff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not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check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book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bags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rucksacks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every</a:t>
            </a:r>
            <a:r>
              <a:rPr sz="1200" spc="-20" dirty="0">
                <a:latin typeface="Calibri"/>
                <a:cs typeface="Calibri"/>
              </a:rPr>
              <a:t> day.</a:t>
            </a:r>
            <a:endParaRPr sz="1200" dirty="0">
              <a:latin typeface="Calibri"/>
              <a:cs typeface="Calibri"/>
            </a:endParaRPr>
          </a:p>
          <a:p>
            <a:pPr marL="12700" marR="22225">
              <a:lnSpc>
                <a:spcPct val="117700"/>
              </a:lnSpc>
              <a:spcBef>
                <a:spcPts val="805"/>
              </a:spcBef>
            </a:pPr>
            <a:r>
              <a:rPr sz="1200" dirty="0">
                <a:latin typeface="Calibri"/>
                <a:cs typeface="Calibri"/>
              </a:rPr>
              <a:t>Work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home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provided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Reception.</a:t>
            </a:r>
            <a:r>
              <a:rPr sz="1200" spc="2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most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important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is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hear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them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read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read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them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every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day.</a:t>
            </a:r>
            <a:r>
              <a:rPr sz="1200" spc="2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Other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work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home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‘home </a:t>
            </a:r>
            <a:r>
              <a:rPr sz="1200" dirty="0">
                <a:latin typeface="Calibri"/>
                <a:cs typeface="Calibri"/>
              </a:rPr>
              <a:t>learning’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tasks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e.g.</a:t>
            </a:r>
            <a:r>
              <a:rPr sz="1200" spc="229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painting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picture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family,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going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walk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looking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signs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of </a:t>
            </a:r>
            <a:r>
              <a:rPr sz="1200" dirty="0">
                <a:latin typeface="Calibri"/>
                <a:cs typeface="Calibri"/>
              </a:rPr>
              <a:t>Spring,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making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model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learning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dance.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Details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expectations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Red </a:t>
            </a:r>
            <a:r>
              <a:rPr sz="1200" dirty="0">
                <a:latin typeface="Calibri"/>
                <a:cs typeface="Calibri"/>
              </a:rPr>
              <a:t>class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found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home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learning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policy.</a:t>
            </a:r>
            <a:r>
              <a:rPr sz="1200" spc="2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Home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learning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great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and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work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together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also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vital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element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10" dirty="0">
                <a:latin typeface="Calibri"/>
                <a:cs typeface="Calibri"/>
              </a:rPr>
              <a:t> home–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links.</a:t>
            </a:r>
            <a:endParaRPr sz="1200" dirty="0">
              <a:latin typeface="Calibri"/>
              <a:cs typeface="Calibri"/>
            </a:endParaRPr>
          </a:p>
          <a:p>
            <a:pPr marL="12700" marR="529590" algn="just">
              <a:lnSpc>
                <a:spcPts val="2500"/>
              </a:lnSpc>
              <a:spcBef>
                <a:spcPts val="259"/>
              </a:spcBef>
            </a:pPr>
            <a:r>
              <a:rPr sz="1200" dirty="0">
                <a:latin typeface="Calibri"/>
                <a:cs typeface="Calibri"/>
              </a:rPr>
              <a:t>If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want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help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outside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there are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websites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useful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resources. </a:t>
            </a:r>
            <a:r>
              <a:rPr sz="1200" dirty="0">
                <a:latin typeface="Calibri"/>
                <a:cs typeface="Calibri"/>
              </a:rPr>
              <a:t>Little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Wandle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https://www.littlewandlelettersandsounds.org.uk/resources/for-parents/</a:t>
            </a:r>
            <a:r>
              <a:rPr sz="1200" u="none" spc="-10" dirty="0">
                <a:solidFill>
                  <a:srgbClr val="0462C1"/>
                </a:solidFill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Phonics</a:t>
            </a:r>
            <a:r>
              <a:rPr sz="1200" u="none" spc="-4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Play</a:t>
            </a:r>
            <a:r>
              <a:rPr sz="1200" u="none" spc="-40" dirty="0">
                <a:latin typeface="Calibri"/>
                <a:cs typeface="Calibri"/>
              </a:rPr>
              <a:t>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www.phonicsplay.co.uk</a:t>
            </a:r>
            <a:endParaRPr sz="1200" dirty="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775"/>
              </a:spcBef>
            </a:pPr>
            <a:r>
              <a:rPr sz="1200" dirty="0">
                <a:latin typeface="Calibri"/>
                <a:cs typeface="Calibri"/>
              </a:rPr>
              <a:t>Literacy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6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Numeracy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games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4"/>
              </a:rPr>
              <a:t>www.ictgames.com</a:t>
            </a:r>
            <a:endParaRPr sz="1200" dirty="0">
              <a:latin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4CEA7F-D21B-44A6-B5C2-C5910802B183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228602" y="6172199"/>
            <a:ext cx="2209798" cy="1600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F87463-1414-46F5-8EA7-43A05003BF11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2638174" y="6172199"/>
            <a:ext cx="2209797" cy="16002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75929C-CBF4-4B67-85CC-68CF6C8807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5029200" y="6172199"/>
            <a:ext cx="2514598" cy="160020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2556"/>
            <a:ext cx="253174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Wrap</a:t>
            </a:r>
            <a:r>
              <a:rPr sz="1600" b="0" spc="-6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around</a:t>
            </a:r>
            <a:r>
              <a:rPr sz="1600" b="0" spc="-5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care</a:t>
            </a:r>
            <a:r>
              <a:rPr sz="1600" b="0" spc="-5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at</a:t>
            </a:r>
            <a:r>
              <a:rPr sz="1600" b="0" spc="-5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Careclubs</a:t>
            </a:r>
            <a:endParaRPr sz="16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2017" y="5850254"/>
            <a:ext cx="5894070" cy="287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Calibri"/>
                <a:cs typeface="Calibri"/>
              </a:rPr>
              <a:t>Wrap</a:t>
            </a:r>
            <a:r>
              <a:rPr sz="1200" b="1" spc="-5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around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care: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our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breakfast,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after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school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and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holiday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club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is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called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CareClubs</a:t>
            </a:r>
            <a:endParaRPr sz="1200" dirty="0">
              <a:latin typeface="Calibri"/>
              <a:cs typeface="Calibri"/>
            </a:endParaRPr>
          </a:p>
          <a:p>
            <a:pPr marL="12700" marR="250825">
              <a:lnSpc>
                <a:spcPts val="2500"/>
              </a:lnSpc>
              <a:spcBef>
                <a:spcPts val="260"/>
              </a:spcBef>
            </a:pPr>
            <a:r>
              <a:rPr sz="1200" spc="-10" dirty="0">
                <a:latin typeface="Calibri"/>
                <a:cs typeface="Calibri"/>
              </a:rPr>
              <a:t>Breakfast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club: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from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7:45am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children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taken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classroom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start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school </a:t>
            </a:r>
            <a:r>
              <a:rPr sz="1200" dirty="0">
                <a:latin typeface="Calibri"/>
                <a:cs typeface="Calibri"/>
              </a:rPr>
              <a:t>After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club: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3:20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–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6pm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Mon-</a:t>
            </a:r>
            <a:r>
              <a:rPr sz="1200" dirty="0">
                <a:latin typeface="Calibri"/>
                <a:cs typeface="Calibri"/>
              </a:rPr>
              <a:t>Thurs,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3:20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–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5pm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Friday</a:t>
            </a:r>
            <a:endParaRPr sz="1200" dirty="0">
              <a:latin typeface="Calibri"/>
              <a:cs typeface="Calibri"/>
            </a:endParaRPr>
          </a:p>
          <a:p>
            <a:pPr marL="12700" marR="113664">
              <a:lnSpc>
                <a:spcPct val="118100"/>
              </a:lnSpc>
              <a:spcBef>
                <a:spcPts val="515"/>
              </a:spcBef>
            </a:pPr>
            <a:r>
              <a:rPr sz="1200" spc="-10" dirty="0">
                <a:latin typeface="Calibri"/>
                <a:cs typeface="Calibri"/>
              </a:rPr>
              <a:t>Holiday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club: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Every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8:30am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–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5:30pm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(5pm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Fridays).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Open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holidays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except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half </a:t>
            </a:r>
            <a:r>
              <a:rPr sz="1200" dirty="0">
                <a:latin typeface="Calibri"/>
                <a:cs typeface="Calibri"/>
              </a:rPr>
              <a:t>term,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2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weeks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during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summer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between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Christmas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New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year.</a:t>
            </a:r>
            <a:endParaRPr sz="1200" dirty="0">
              <a:latin typeface="Calibri"/>
              <a:cs typeface="Calibri"/>
            </a:endParaRPr>
          </a:p>
          <a:p>
            <a:pPr marL="12700" marR="5080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Staffed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by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experienced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members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team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children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participate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number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of </a:t>
            </a:r>
            <a:r>
              <a:rPr sz="1200" dirty="0">
                <a:latin typeface="Calibri"/>
                <a:cs typeface="Calibri"/>
              </a:rPr>
              <a:t>activities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including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outside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play,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messy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crafts,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cooking,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board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games,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computers,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pool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table, </a:t>
            </a:r>
            <a:r>
              <a:rPr sz="1200" dirty="0">
                <a:latin typeface="Calibri"/>
                <a:cs typeface="Calibri"/>
              </a:rPr>
              <a:t>table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football,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etc.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Daily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activities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planned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relax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unwind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quiet </a:t>
            </a:r>
            <a:r>
              <a:rPr sz="1200" dirty="0">
                <a:latin typeface="Calibri"/>
                <a:cs typeface="Calibri"/>
              </a:rPr>
              <a:t>corner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after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busy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day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school.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outside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play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allows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children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outside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most </a:t>
            </a:r>
            <a:r>
              <a:rPr sz="1200" dirty="0">
                <a:latin typeface="Calibri"/>
                <a:cs typeface="Calibri"/>
              </a:rPr>
              <a:t>weather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conditions.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40"/>
              </a:spcBef>
            </a:pPr>
            <a:r>
              <a:rPr sz="1200" spc="-65" dirty="0">
                <a:latin typeface="Calibri"/>
                <a:cs typeface="Calibri"/>
              </a:rPr>
              <a:t>To</a:t>
            </a:r>
            <a:r>
              <a:rPr sz="1200" spc="-10" dirty="0">
                <a:latin typeface="Calibri"/>
                <a:cs typeface="Calibri"/>
              </a:rPr>
              <a:t> register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make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booking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contact: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careclubs@caldecote.cambs.sch.uk</a:t>
            </a:r>
            <a:endParaRPr sz="1200" dirty="0">
              <a:latin typeface="Calibri"/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1478D61-3291-4DBF-8F94-470EEB544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209800"/>
            <a:ext cx="2971800" cy="229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5FE80F4-0D1A-4AD2-AD58-3B13B44135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3800" y="2211977"/>
            <a:ext cx="3748610" cy="228878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2556"/>
            <a:ext cx="5929630" cy="69269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How</a:t>
            </a:r>
            <a:r>
              <a:rPr sz="1600" b="0" spc="-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to</a:t>
            </a:r>
            <a:r>
              <a:rPr sz="1600" b="0" spc="-2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Get</a:t>
            </a:r>
            <a:r>
              <a:rPr sz="1600" b="0" spc="-3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Involved</a:t>
            </a:r>
            <a:endParaRPr sz="1600" dirty="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955"/>
              </a:spcBef>
            </a:pPr>
            <a:r>
              <a:rPr sz="1200" b="1" spc="-25" dirty="0">
                <a:latin typeface="Calibri"/>
                <a:cs typeface="Calibri"/>
              </a:rPr>
              <a:t>PTA</a:t>
            </a:r>
            <a:endParaRPr sz="1200" dirty="0">
              <a:latin typeface="Calibri"/>
              <a:cs typeface="Calibri"/>
            </a:endParaRPr>
          </a:p>
          <a:p>
            <a:pPr marL="12700" marR="109855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35" dirty="0">
                <a:latin typeface="Calibri"/>
                <a:cs typeface="Calibri"/>
              </a:rPr>
              <a:t>PTA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meets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every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half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term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plan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fundraising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activities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school.</a:t>
            </a:r>
            <a:r>
              <a:rPr sz="1200" spc="2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contribute</a:t>
            </a:r>
            <a:r>
              <a:rPr sz="1200" spc="-25" dirty="0">
                <a:latin typeface="Calibri"/>
                <a:cs typeface="Calibri"/>
              </a:rPr>
              <a:t> to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number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ways,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from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providing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extra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treats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during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year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(such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as </a:t>
            </a:r>
            <a:r>
              <a:rPr sz="1200" spc="-10" dirty="0">
                <a:latin typeface="Calibri"/>
                <a:cs typeface="Calibri"/>
              </a:rPr>
              <a:t>Christmas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crackers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leavers’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presents)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supporting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large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projects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like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purchase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5" dirty="0">
                <a:latin typeface="Calibri"/>
                <a:cs typeface="Calibri"/>
              </a:rPr>
              <a:t> IT </a:t>
            </a:r>
            <a:r>
              <a:rPr sz="1200" spc="-10" dirty="0">
                <a:latin typeface="Calibri"/>
                <a:cs typeface="Calibri"/>
              </a:rPr>
              <a:t>equipment.</a:t>
            </a:r>
            <a:endParaRPr sz="1200" dirty="0">
              <a:latin typeface="Calibri"/>
              <a:cs typeface="Calibri"/>
            </a:endParaRPr>
          </a:p>
          <a:p>
            <a:pPr marL="12700" marR="173355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Every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member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35" dirty="0">
                <a:latin typeface="Calibri"/>
                <a:cs typeface="Calibri"/>
              </a:rPr>
              <a:t>PTA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welcome,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fact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encouraged,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attend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meetings.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35" dirty="0">
                <a:latin typeface="Calibri"/>
                <a:cs typeface="Calibri"/>
              </a:rPr>
              <a:t>PTA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always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needs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help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organising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events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coming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up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ideas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–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school </a:t>
            </a:r>
            <a:r>
              <a:rPr sz="1200" dirty="0">
                <a:latin typeface="Calibri"/>
                <a:cs typeface="Calibri"/>
              </a:rPr>
              <a:t>needs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you!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1200" spc="-10" dirty="0">
                <a:latin typeface="Calibri"/>
                <a:cs typeface="Calibri"/>
              </a:rPr>
              <a:t>Contact: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pta@caldecote.cambs.sch.uk</a:t>
            </a:r>
            <a:r>
              <a:rPr sz="1200" u="none" spc="-10" dirty="0">
                <a:latin typeface="Calibri"/>
                <a:cs typeface="Calibri"/>
                <a:hlinkClick r:id="rId2"/>
              </a:rPr>
              <a:t>.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1200" b="1" spc="-10" dirty="0">
                <a:latin typeface="Calibri"/>
                <a:cs typeface="Calibri"/>
              </a:rPr>
              <a:t>Parent/Carer</a:t>
            </a:r>
            <a:r>
              <a:rPr sz="1200" b="1" spc="3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volunteers</a:t>
            </a:r>
            <a:endParaRPr sz="1200" dirty="0">
              <a:latin typeface="Calibri"/>
              <a:cs typeface="Calibri"/>
            </a:endParaRPr>
          </a:p>
          <a:p>
            <a:pPr marL="12700" marR="172720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Calibri"/>
                <a:cs typeface="Calibri"/>
              </a:rPr>
              <a:t>We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actively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encourage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come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help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activities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such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reading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and </a:t>
            </a:r>
            <a:r>
              <a:rPr sz="1200" dirty="0">
                <a:latin typeface="Calibri"/>
                <a:cs typeface="Calibri"/>
              </a:rPr>
              <a:t>general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classroom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tasks.</a:t>
            </a:r>
            <a:r>
              <a:rPr sz="1200" spc="19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email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office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have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some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spare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time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would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be </a:t>
            </a:r>
            <a:r>
              <a:rPr sz="1200" dirty="0">
                <a:latin typeface="Calibri"/>
                <a:cs typeface="Calibri"/>
              </a:rPr>
              <a:t>happy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help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way.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sz="1200" b="1" spc="-10" dirty="0">
                <a:latin typeface="Calibri"/>
                <a:cs typeface="Calibri"/>
              </a:rPr>
              <a:t>Governors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The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three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roles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Governing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Body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are:</a:t>
            </a:r>
            <a:endParaRPr sz="1200" dirty="0">
              <a:latin typeface="Calibri"/>
              <a:cs typeface="Calibri"/>
            </a:endParaRPr>
          </a:p>
          <a:p>
            <a:pPr marL="469900" marR="74295" indent="-228600">
              <a:lnSpc>
                <a:spcPct val="118300"/>
              </a:lnSpc>
              <a:spcBef>
                <a:spcPts val="795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provide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strategic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view,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setting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aims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objectives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each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year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and </a:t>
            </a:r>
            <a:r>
              <a:rPr sz="1200" spc="-10" dirty="0">
                <a:latin typeface="Calibri"/>
                <a:cs typeface="Calibri"/>
              </a:rPr>
              <a:t>monitoring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how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those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objectives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reviewing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progress</a:t>
            </a:r>
            <a:endParaRPr sz="1200" dirty="0">
              <a:latin typeface="Calibri"/>
              <a:cs typeface="Calibri"/>
            </a:endParaRPr>
          </a:p>
          <a:p>
            <a:pPr marL="469900" marR="27305" indent="-228600">
              <a:lnSpc>
                <a:spcPct val="118100"/>
              </a:lnSpc>
              <a:spcBef>
                <a:spcPts val="775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hold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account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standards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achieved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quality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provision</a:t>
            </a:r>
            <a:r>
              <a:rPr sz="1200" spc="-25" dirty="0">
                <a:latin typeface="Calibri"/>
                <a:cs typeface="Calibri"/>
              </a:rPr>
              <a:t> for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pupils</a:t>
            </a:r>
            <a:endParaRPr sz="1200" dirty="0">
              <a:latin typeface="Calibri"/>
              <a:cs typeface="Calibri"/>
            </a:endParaRPr>
          </a:p>
          <a:p>
            <a:pPr marL="469900" indent="-228600">
              <a:lnSpc>
                <a:spcPct val="100000"/>
              </a:lnSpc>
              <a:spcBef>
                <a:spcPts val="1060"/>
              </a:spcBef>
              <a:buChar char="•"/>
              <a:tabLst>
                <a:tab pos="469900" algn="l"/>
              </a:tabLst>
            </a:pP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'critical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friend'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Headteacher, </a:t>
            </a:r>
            <a:r>
              <a:rPr sz="1200" dirty="0">
                <a:latin typeface="Calibri"/>
                <a:cs typeface="Calibri"/>
              </a:rPr>
              <a:t>providing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advice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support.</a:t>
            </a:r>
            <a:endParaRPr sz="1200" dirty="0">
              <a:latin typeface="Calibri"/>
              <a:cs typeface="Calibri"/>
            </a:endParaRPr>
          </a:p>
          <a:p>
            <a:pPr marL="12700" marR="285115">
              <a:lnSpc>
                <a:spcPct val="118000"/>
              </a:lnSpc>
              <a:spcBef>
                <a:spcPts val="805"/>
              </a:spcBef>
            </a:pPr>
            <a:r>
              <a:rPr sz="1200" dirty="0">
                <a:latin typeface="Calibri"/>
                <a:cs typeface="Calibri"/>
              </a:rPr>
              <a:t>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Governing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Body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made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up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mixture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governors,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local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authority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appointed governors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staff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governors.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eligible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stand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governor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when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50" dirty="0">
                <a:latin typeface="Calibri"/>
                <a:cs typeface="Calibri"/>
              </a:rPr>
              <a:t>a </a:t>
            </a:r>
            <a:r>
              <a:rPr sz="1200" dirty="0">
                <a:latin typeface="Calibri"/>
                <a:cs typeface="Calibri"/>
              </a:rPr>
              <a:t>vacancy</a:t>
            </a:r>
            <a:r>
              <a:rPr sz="1200" spc="-6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arises.</a:t>
            </a:r>
            <a:endParaRPr sz="1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2556"/>
            <a:ext cx="166814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0" spc="-20" dirty="0">
                <a:solidFill>
                  <a:srgbClr val="4471C4"/>
                </a:solidFill>
                <a:latin typeface="Calibri Light"/>
                <a:cs typeface="Calibri Light"/>
              </a:rPr>
              <a:t>Term</a:t>
            </a:r>
            <a:r>
              <a:rPr sz="1600" b="0" spc="-4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Dates</a:t>
            </a:r>
            <a:r>
              <a:rPr sz="1600" b="0" spc="-4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20" dirty="0">
                <a:solidFill>
                  <a:srgbClr val="4471C4"/>
                </a:solidFill>
                <a:latin typeface="Calibri Light"/>
                <a:cs typeface="Calibri Light"/>
              </a:rPr>
              <a:t>202</a:t>
            </a:r>
            <a:r>
              <a:rPr lang="en-GB" sz="1600" b="0" spc="-20" dirty="0">
                <a:solidFill>
                  <a:srgbClr val="4471C4"/>
                </a:solidFill>
                <a:latin typeface="Calibri Light"/>
                <a:cs typeface="Calibri Light"/>
              </a:rPr>
              <a:t>6</a:t>
            </a:r>
            <a:r>
              <a:rPr sz="1600" b="0" spc="-20" dirty="0">
                <a:solidFill>
                  <a:srgbClr val="4471C4"/>
                </a:solidFill>
                <a:latin typeface="Calibri Light"/>
                <a:cs typeface="Calibri Light"/>
              </a:rPr>
              <a:t>-</a:t>
            </a:r>
            <a:r>
              <a:rPr sz="1600" b="0" spc="-25" dirty="0">
                <a:solidFill>
                  <a:srgbClr val="4471C4"/>
                </a:solidFill>
                <a:latin typeface="Calibri Light"/>
                <a:cs typeface="Calibri Light"/>
              </a:rPr>
              <a:t>2</a:t>
            </a:r>
            <a:r>
              <a:rPr lang="en-GB" sz="1600" b="0" spc="-25" dirty="0">
                <a:solidFill>
                  <a:srgbClr val="4471C4"/>
                </a:solidFill>
                <a:latin typeface="Calibri Light"/>
                <a:cs typeface="Calibri Light"/>
              </a:rPr>
              <a:t>7</a:t>
            </a:r>
            <a:endParaRPr sz="1600" dirty="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2016" y="4572001"/>
            <a:ext cx="4050983" cy="49053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Calibri"/>
                <a:cs typeface="Calibri"/>
              </a:rPr>
              <a:t>Autumn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Term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202</a:t>
            </a:r>
            <a:r>
              <a:rPr lang="en-GB" sz="1200" b="1" spc="-20" dirty="0">
                <a:latin typeface="Calibri"/>
                <a:cs typeface="Calibri"/>
              </a:rPr>
              <a:t>6</a:t>
            </a:r>
            <a:endParaRPr sz="1200" dirty="0">
              <a:latin typeface="Calibri"/>
              <a:cs typeface="Calibri"/>
            </a:endParaRPr>
          </a:p>
          <a:p>
            <a:pPr marL="12700" marR="517525">
              <a:lnSpc>
                <a:spcPct val="173600"/>
              </a:lnSpc>
            </a:pPr>
            <a:r>
              <a:rPr sz="1200" b="1" spc="-10" dirty="0">
                <a:latin typeface="Calibri"/>
                <a:cs typeface="Calibri"/>
              </a:rPr>
              <a:t>Tuesday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lang="en-GB" sz="1200" b="1" spc="-15" dirty="0">
                <a:latin typeface="Calibri"/>
                <a:cs typeface="Calibri"/>
              </a:rPr>
              <a:t>1st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September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to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Friday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1</a:t>
            </a:r>
            <a:r>
              <a:rPr lang="en-GB" sz="1200" b="1" dirty="0">
                <a:latin typeface="Calibri"/>
                <a:cs typeface="Calibri"/>
              </a:rPr>
              <a:t>8</a:t>
            </a:r>
            <a:r>
              <a:rPr sz="1200" b="1" dirty="0" err="1">
                <a:latin typeface="Calibri"/>
                <a:cs typeface="Calibri"/>
              </a:rPr>
              <a:t>th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December</a:t>
            </a:r>
            <a:r>
              <a:rPr sz="1200" b="1" spc="500" dirty="0">
                <a:latin typeface="Calibri"/>
                <a:cs typeface="Calibri"/>
              </a:rPr>
              <a:t> </a:t>
            </a:r>
            <a:endParaRPr lang="en-GB" sz="1200" b="1" spc="500" dirty="0">
              <a:latin typeface="Calibri"/>
              <a:cs typeface="Calibri"/>
            </a:endParaRPr>
          </a:p>
          <a:p>
            <a:pPr marL="12700" marR="517525">
              <a:lnSpc>
                <a:spcPct val="173600"/>
              </a:lnSpc>
            </a:pPr>
            <a:r>
              <a:rPr sz="1200" b="1" dirty="0">
                <a:latin typeface="Calibri"/>
                <a:cs typeface="Calibri"/>
              </a:rPr>
              <a:t>Half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Term: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Monday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2</a:t>
            </a:r>
            <a:r>
              <a:rPr lang="en-GB" sz="1200" dirty="0">
                <a:latin typeface="Calibri"/>
                <a:cs typeface="Calibri"/>
              </a:rPr>
              <a:t>6</a:t>
            </a:r>
            <a:r>
              <a:rPr sz="1200" dirty="0" err="1">
                <a:latin typeface="Calibri"/>
                <a:cs typeface="Calibri"/>
              </a:rPr>
              <a:t>th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October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-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Friday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3</a:t>
            </a:r>
            <a:r>
              <a:rPr lang="en-GB" sz="1200" dirty="0">
                <a:latin typeface="Calibri"/>
                <a:cs typeface="Calibri"/>
              </a:rPr>
              <a:t>0th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October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spc="-10" dirty="0">
                <a:latin typeface="Calibri"/>
                <a:cs typeface="Calibri"/>
              </a:rPr>
              <a:t>Training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Days: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lang="en-GB" sz="1200" spc="-35" dirty="0">
                <a:latin typeface="Calibri"/>
                <a:cs typeface="Calibri"/>
              </a:rPr>
              <a:t>Tuesday </a:t>
            </a:r>
            <a:r>
              <a:rPr sz="1200" dirty="0">
                <a:latin typeface="Calibri"/>
                <a:cs typeface="Calibri"/>
              </a:rPr>
              <a:t>1st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September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lang="en-GB" sz="1200" dirty="0">
                <a:latin typeface="Calibri"/>
                <a:cs typeface="Calibri"/>
              </a:rPr>
              <a:t> Wednesday 2</a:t>
            </a:r>
            <a:r>
              <a:rPr lang="en-GB" sz="1200" baseline="30000" dirty="0">
                <a:latin typeface="Calibri"/>
                <a:cs typeface="Calibri"/>
              </a:rPr>
              <a:t>nd</a:t>
            </a:r>
            <a:r>
              <a:rPr lang="en-GB" sz="1200" dirty="0">
                <a:latin typeface="Calibri"/>
                <a:cs typeface="Calibri"/>
              </a:rPr>
              <a:t> September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05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Spring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Term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202</a:t>
            </a:r>
            <a:r>
              <a:rPr lang="en-GB" sz="1200" b="1" spc="-20" dirty="0">
                <a:latin typeface="Calibri"/>
                <a:cs typeface="Calibri"/>
              </a:rPr>
              <a:t>7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lang="en-GB" sz="1200" b="1" dirty="0">
                <a:latin typeface="Calibri"/>
                <a:cs typeface="Calibri"/>
              </a:rPr>
              <a:t>Monday 4</a:t>
            </a:r>
            <a:r>
              <a:rPr sz="1200" b="1" dirty="0" err="1">
                <a:latin typeface="Calibri"/>
                <a:cs typeface="Calibri"/>
              </a:rPr>
              <a:t>th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January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to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lang="en-GB" sz="1200" b="1" spc="-20" dirty="0">
                <a:latin typeface="Calibri"/>
                <a:cs typeface="Calibri"/>
              </a:rPr>
              <a:t>Thursday 25</a:t>
            </a:r>
            <a:r>
              <a:rPr sz="1200" b="1" dirty="0" err="1">
                <a:latin typeface="Calibri"/>
                <a:cs typeface="Calibri"/>
              </a:rPr>
              <a:t>th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March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sz="1200" b="1" dirty="0">
                <a:latin typeface="Calibri"/>
                <a:cs typeface="Calibri"/>
              </a:rPr>
              <a:t>Half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Term: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Monday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1</a:t>
            </a:r>
            <a:r>
              <a:rPr lang="en-GB" sz="1200" dirty="0">
                <a:latin typeface="Calibri"/>
                <a:cs typeface="Calibri"/>
              </a:rPr>
              <a:t>5</a:t>
            </a:r>
            <a:r>
              <a:rPr sz="1200" dirty="0" err="1">
                <a:latin typeface="Calibri"/>
                <a:cs typeface="Calibri"/>
              </a:rPr>
              <a:t>th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February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-Friday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lang="en-GB" sz="1200" spc="-25" dirty="0">
                <a:latin typeface="Calibri"/>
                <a:cs typeface="Calibri"/>
              </a:rPr>
              <a:t>19</a:t>
            </a:r>
            <a:r>
              <a:rPr sz="1200" dirty="0" err="1">
                <a:latin typeface="Calibri"/>
                <a:cs typeface="Calibri"/>
              </a:rPr>
              <a:t>th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February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spc="-10" dirty="0">
                <a:latin typeface="Calibri"/>
                <a:cs typeface="Calibri"/>
              </a:rPr>
              <a:t>Training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Days: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Monday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lang="en-GB" sz="1200" spc="-30" dirty="0">
                <a:latin typeface="Calibri"/>
                <a:cs typeface="Calibri"/>
              </a:rPr>
              <a:t>4</a:t>
            </a:r>
            <a:r>
              <a:rPr sz="1200" dirty="0" err="1">
                <a:latin typeface="Calibri"/>
                <a:cs typeface="Calibri"/>
              </a:rPr>
              <a:t>th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January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Summer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Term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202</a:t>
            </a:r>
            <a:r>
              <a:rPr lang="en-GB" sz="1200" b="1" spc="-20" dirty="0">
                <a:latin typeface="Calibri"/>
                <a:cs typeface="Calibri"/>
              </a:rPr>
              <a:t>7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Calibri"/>
                <a:cs typeface="Calibri"/>
              </a:rPr>
              <a:t>Monday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13th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April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to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Monday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2</a:t>
            </a:r>
            <a:r>
              <a:rPr lang="en-GB" sz="1200" b="1" dirty="0">
                <a:latin typeface="Calibri"/>
                <a:cs typeface="Calibri"/>
              </a:rPr>
              <a:t>1st</a:t>
            </a:r>
            <a:r>
              <a:rPr sz="1200" b="1" spc="-20" dirty="0">
                <a:latin typeface="Calibri"/>
                <a:cs typeface="Calibri"/>
              </a:rPr>
              <a:t> July</a:t>
            </a:r>
            <a:endParaRPr lang="en-GB" sz="1200" b="1" spc="-2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200" b="1" dirty="0">
                <a:latin typeface="Calibri"/>
                <a:cs typeface="Calibri"/>
              </a:rPr>
              <a:t>Public</a:t>
            </a:r>
            <a:r>
              <a:rPr lang="en-GB" sz="1200" b="1" spc="-35" dirty="0">
                <a:latin typeface="Calibri"/>
                <a:cs typeface="Calibri"/>
              </a:rPr>
              <a:t> </a:t>
            </a:r>
            <a:r>
              <a:rPr lang="en-GB" sz="1200" b="1" dirty="0">
                <a:latin typeface="Calibri"/>
                <a:cs typeface="Calibri"/>
              </a:rPr>
              <a:t>Holiday:</a:t>
            </a:r>
            <a:r>
              <a:rPr lang="en-GB" sz="1200" b="1" spc="-15" dirty="0">
                <a:latin typeface="Calibri"/>
                <a:cs typeface="Calibri"/>
              </a:rPr>
              <a:t> </a:t>
            </a:r>
            <a:r>
              <a:rPr lang="en-GB" sz="1200" spc="-10" dirty="0">
                <a:latin typeface="Calibri"/>
                <a:cs typeface="Calibri"/>
              </a:rPr>
              <a:t>Monday</a:t>
            </a:r>
            <a:r>
              <a:rPr lang="en-GB" sz="1200" spc="-25" dirty="0">
                <a:latin typeface="Calibri"/>
                <a:cs typeface="Calibri"/>
              </a:rPr>
              <a:t> 3rd</a:t>
            </a:r>
            <a:r>
              <a:rPr lang="en-GB" sz="1200" spc="-35" dirty="0">
                <a:latin typeface="Calibri"/>
                <a:cs typeface="Calibri"/>
              </a:rPr>
              <a:t> </a:t>
            </a:r>
            <a:r>
              <a:rPr lang="en-GB" sz="1200" spc="-25" dirty="0">
                <a:latin typeface="Calibri"/>
                <a:cs typeface="Calibri"/>
              </a:rPr>
              <a:t>May</a:t>
            </a:r>
            <a:endParaRPr lang="en-GB"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lang="en-GB" sz="1200" b="1" dirty="0">
                <a:latin typeface="Calibri"/>
                <a:cs typeface="Calibri"/>
              </a:rPr>
              <a:t>Half</a:t>
            </a:r>
            <a:r>
              <a:rPr lang="en-GB" sz="1200" b="1" spc="-20" dirty="0">
                <a:latin typeface="Calibri"/>
                <a:cs typeface="Calibri"/>
              </a:rPr>
              <a:t> Term:  </a:t>
            </a:r>
            <a:r>
              <a:rPr lang="en-GB" sz="1200" spc="-20" dirty="0">
                <a:latin typeface="Calibri"/>
                <a:cs typeface="Calibri"/>
              </a:rPr>
              <a:t>Monday</a:t>
            </a:r>
            <a:r>
              <a:rPr lang="en-GB" sz="1200" spc="-10" dirty="0">
                <a:latin typeface="Calibri"/>
                <a:cs typeface="Calibri"/>
              </a:rPr>
              <a:t> 31</a:t>
            </a:r>
            <a:r>
              <a:rPr lang="en-GB" sz="1200" spc="-20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May -</a:t>
            </a:r>
            <a:r>
              <a:rPr lang="en-GB" sz="1200" spc="-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Friday</a:t>
            </a:r>
            <a:r>
              <a:rPr lang="en-GB" sz="1200" spc="-10" dirty="0">
                <a:latin typeface="Calibri"/>
                <a:cs typeface="Calibri"/>
              </a:rPr>
              <a:t> 4 June</a:t>
            </a:r>
            <a:endParaRPr lang="en-GB"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lang="en-GB" sz="1200" b="1" spc="-10" dirty="0">
                <a:latin typeface="Calibri"/>
                <a:cs typeface="Calibri"/>
              </a:rPr>
              <a:t>Training</a:t>
            </a:r>
            <a:r>
              <a:rPr lang="en-GB" sz="1200" b="1" spc="-35" dirty="0">
                <a:latin typeface="Calibri"/>
                <a:cs typeface="Calibri"/>
              </a:rPr>
              <a:t> </a:t>
            </a:r>
            <a:r>
              <a:rPr lang="en-GB" sz="1200" b="1" dirty="0">
                <a:latin typeface="Calibri"/>
                <a:cs typeface="Calibri"/>
              </a:rPr>
              <a:t>Days:</a:t>
            </a:r>
            <a:r>
              <a:rPr lang="en-GB" sz="1200" b="1" spc="-30" dirty="0">
                <a:latin typeface="Calibri"/>
                <a:cs typeface="Calibri"/>
              </a:rPr>
              <a:t> </a:t>
            </a:r>
            <a:r>
              <a:rPr lang="en-GB" sz="1200" spc="-10" dirty="0">
                <a:latin typeface="Calibri"/>
                <a:cs typeface="Calibri"/>
              </a:rPr>
              <a:t>Monday</a:t>
            </a:r>
            <a:r>
              <a:rPr lang="en-GB" sz="1200" spc="-35" dirty="0">
                <a:latin typeface="Calibri"/>
                <a:cs typeface="Calibri"/>
              </a:rPr>
              <a:t> </a:t>
            </a:r>
            <a:r>
              <a:rPr lang="en-GB" sz="1200" dirty="0">
                <a:latin typeface="Calibri"/>
                <a:cs typeface="Calibri"/>
              </a:rPr>
              <a:t>12</a:t>
            </a:r>
            <a:r>
              <a:rPr lang="en-GB" sz="1200" baseline="30000" dirty="0">
                <a:latin typeface="Calibri"/>
                <a:cs typeface="Calibri"/>
              </a:rPr>
              <a:t>th</a:t>
            </a:r>
            <a:r>
              <a:rPr lang="en-GB" sz="1200" dirty="0">
                <a:latin typeface="Calibri"/>
                <a:cs typeface="Calibri"/>
              </a:rPr>
              <a:t> April and Friday 28</a:t>
            </a:r>
            <a:r>
              <a:rPr lang="en-GB" sz="1200" baseline="30000" dirty="0">
                <a:latin typeface="Calibri"/>
                <a:cs typeface="Calibri"/>
              </a:rPr>
              <a:t>th</a:t>
            </a:r>
            <a:r>
              <a:rPr lang="en-GB" sz="1200" dirty="0">
                <a:latin typeface="Calibri"/>
                <a:cs typeface="Calibri"/>
              </a:rPr>
              <a:t> May </a:t>
            </a: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endParaRPr sz="12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401" y="1277874"/>
            <a:ext cx="5410200" cy="276072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5731"/>
            <a:ext cx="332422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70"/>
              </a:spcBef>
            </a:pP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Useful</a:t>
            </a:r>
            <a:r>
              <a:rPr sz="1600" b="0" spc="-5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forms</a:t>
            </a:r>
            <a:r>
              <a:rPr sz="1600" b="0" spc="-40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and</a:t>
            </a:r>
            <a:r>
              <a:rPr sz="1600" b="0" spc="-4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10" dirty="0">
                <a:solidFill>
                  <a:srgbClr val="4471C4"/>
                </a:solidFill>
                <a:latin typeface="Calibri Light"/>
                <a:cs typeface="Calibri Light"/>
              </a:rPr>
              <a:t>links</a:t>
            </a:r>
            <a:endParaRPr sz="1600" dirty="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2017" y="6056629"/>
            <a:ext cx="4977130" cy="3063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Calibri"/>
                <a:cs typeface="Calibri"/>
              </a:rPr>
              <a:t>Free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school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meal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information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for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all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year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groups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FSM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 application </a:t>
            </a:r>
            <a:r>
              <a:rPr sz="12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forms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Calibri"/>
                <a:cs typeface="Calibri"/>
              </a:rPr>
              <a:t>HAF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-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Free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holiday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activities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funding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for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families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who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receive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free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school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meals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Holiday</a:t>
            </a:r>
            <a:r>
              <a:rPr sz="12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 </a:t>
            </a:r>
            <a:r>
              <a:rPr sz="12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Activites</a:t>
            </a:r>
            <a:r>
              <a:rPr sz="12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 </a:t>
            </a:r>
            <a:r>
              <a:rPr sz="12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and</a:t>
            </a:r>
            <a:r>
              <a:rPr sz="12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 </a:t>
            </a:r>
            <a:r>
              <a:rPr sz="12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food</a:t>
            </a:r>
            <a:r>
              <a:rPr sz="1200" u="sng" spc="-4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programme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1200" b="1" dirty="0">
                <a:latin typeface="Calibri"/>
                <a:cs typeface="Calibri"/>
              </a:rPr>
              <a:t>Universal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infant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free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school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meals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for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all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children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in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spc="-25" dirty="0">
                <a:latin typeface="Calibri"/>
                <a:cs typeface="Calibri"/>
              </a:rPr>
              <a:t>KS1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4"/>
              </a:rPr>
              <a:t>UIFSM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Calibri"/>
                <a:cs typeface="Calibri"/>
              </a:rPr>
              <a:t>Cool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milk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for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milk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orders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for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over</a:t>
            </a:r>
            <a:r>
              <a:rPr sz="1200" b="1" spc="-25" dirty="0">
                <a:latin typeface="Calibri"/>
                <a:cs typeface="Calibri"/>
              </a:rPr>
              <a:t> 5's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Cool</a:t>
            </a:r>
            <a:r>
              <a:rPr sz="12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 </a:t>
            </a:r>
            <a:r>
              <a:rPr sz="12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milk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Calibri"/>
                <a:cs typeface="Calibri"/>
              </a:rPr>
              <a:t>Careclubs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-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Wraparound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care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and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holiday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clubs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Careclubs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14400" y="2432430"/>
            <a:ext cx="5942965" cy="351027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95731"/>
            <a:ext cx="2959100" cy="1736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Calibri"/>
                <a:cs typeface="Calibri"/>
              </a:rPr>
              <a:t>Request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to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administer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prescription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medication</a:t>
            </a:r>
            <a:endParaRPr sz="1200">
              <a:latin typeface="Calibri"/>
              <a:cs typeface="Calibri"/>
            </a:endParaRPr>
          </a:p>
          <a:p>
            <a:pPr marL="12700" marR="990600" algn="just">
              <a:lnSpc>
                <a:spcPts val="2500"/>
              </a:lnSpc>
              <a:spcBef>
                <a:spcPts val="260"/>
              </a:spcBef>
            </a:pP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contact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office </a:t>
            </a:r>
            <a:r>
              <a:rPr sz="1200" b="1" dirty="0">
                <a:latin typeface="Calibri"/>
                <a:cs typeface="Calibri"/>
              </a:rPr>
              <a:t>Request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for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term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time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absence </a:t>
            </a:r>
            <a:r>
              <a:rPr sz="1200" dirty="0">
                <a:latin typeface="Calibri"/>
                <a:cs typeface="Calibri"/>
              </a:rPr>
              <a:t>Please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contact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office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90"/>
              </a:spcBef>
            </a:pPr>
            <a:endParaRPr sz="12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</a:pPr>
            <a:r>
              <a:rPr sz="1600" b="0" dirty="0">
                <a:solidFill>
                  <a:srgbClr val="4471C4"/>
                </a:solidFill>
                <a:latin typeface="Calibri Light"/>
                <a:cs typeface="Calibri Light"/>
              </a:rPr>
              <a:t>Contact</a:t>
            </a:r>
            <a:r>
              <a:rPr sz="1600" b="0" spc="-95" dirty="0">
                <a:solidFill>
                  <a:srgbClr val="4471C4"/>
                </a:solidFill>
                <a:latin typeface="Calibri Light"/>
                <a:cs typeface="Calibri Light"/>
              </a:rPr>
              <a:t> </a:t>
            </a:r>
            <a:r>
              <a:rPr sz="1600" b="0" spc="-25" dirty="0">
                <a:solidFill>
                  <a:srgbClr val="4471C4"/>
                </a:solidFill>
                <a:latin typeface="Calibri Light"/>
                <a:cs typeface="Calibri Light"/>
              </a:rPr>
              <a:t>us</a:t>
            </a:r>
            <a:endParaRPr sz="16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2017" y="6196329"/>
            <a:ext cx="5846445" cy="1059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Calibri"/>
                <a:cs typeface="Calibri"/>
              </a:rPr>
              <a:t>The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school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office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is</a:t>
            </a:r>
            <a:r>
              <a:rPr sz="1200" b="1" spc="-5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open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Monday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to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Friday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between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8:30am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and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3:30pm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during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term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time</a:t>
            </a:r>
            <a:endParaRPr sz="1200">
              <a:latin typeface="Calibri"/>
              <a:cs typeface="Calibri"/>
            </a:endParaRPr>
          </a:p>
          <a:p>
            <a:pPr marL="12700" marR="5080">
              <a:lnSpc>
                <a:spcPct val="118100"/>
              </a:lnSpc>
              <a:spcBef>
                <a:spcPts val="800"/>
              </a:spcBef>
            </a:pPr>
            <a:r>
              <a:rPr sz="1200" b="1" spc="-25" dirty="0">
                <a:latin typeface="Calibri"/>
                <a:cs typeface="Calibri"/>
              </a:rPr>
              <a:t>You</a:t>
            </a:r>
            <a:r>
              <a:rPr sz="1200" b="1" spc="-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can</a:t>
            </a:r>
            <a:r>
              <a:rPr sz="1200" b="1" spc="-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telephone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us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on</a:t>
            </a:r>
            <a:r>
              <a:rPr sz="1200" b="1" spc="-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01954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210263,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or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email</a:t>
            </a:r>
            <a:r>
              <a:rPr sz="1200" b="1" spc="-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us</a:t>
            </a:r>
            <a:r>
              <a:rPr sz="1200" b="1" spc="25" dirty="0">
                <a:latin typeface="Calibri"/>
                <a:cs typeface="Calibri"/>
              </a:rPr>
              <a:t>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office@caldecote.cambs.sch.uk</a:t>
            </a:r>
            <a:r>
              <a:rPr sz="1200" u="none" spc="5" dirty="0">
                <a:solidFill>
                  <a:srgbClr val="0462C1"/>
                </a:solidFill>
                <a:latin typeface="Calibri"/>
                <a:cs typeface="Calibri"/>
              </a:rPr>
              <a:t> </a:t>
            </a:r>
            <a:r>
              <a:rPr sz="1200" b="1" u="none" dirty="0">
                <a:latin typeface="Calibri"/>
                <a:cs typeface="Calibri"/>
              </a:rPr>
              <a:t>or</a:t>
            </a:r>
            <a:r>
              <a:rPr sz="1200" b="1" u="none" spc="-10" dirty="0">
                <a:latin typeface="Calibri"/>
                <a:cs typeface="Calibri"/>
              </a:rPr>
              <a:t> </a:t>
            </a:r>
            <a:r>
              <a:rPr sz="1200" b="1" u="none" dirty="0">
                <a:latin typeface="Calibri"/>
                <a:cs typeface="Calibri"/>
              </a:rPr>
              <a:t>pop</a:t>
            </a:r>
            <a:r>
              <a:rPr sz="1200" b="1" u="none" spc="-5" dirty="0">
                <a:latin typeface="Calibri"/>
                <a:cs typeface="Calibri"/>
              </a:rPr>
              <a:t> </a:t>
            </a:r>
            <a:r>
              <a:rPr sz="1200" b="1" u="none" spc="-25" dirty="0">
                <a:latin typeface="Calibri"/>
                <a:cs typeface="Calibri"/>
              </a:rPr>
              <a:t>in </a:t>
            </a:r>
            <a:r>
              <a:rPr sz="1200" b="1" u="none" dirty="0">
                <a:latin typeface="Calibri"/>
                <a:cs typeface="Calibri"/>
              </a:rPr>
              <a:t>and</a:t>
            </a:r>
            <a:r>
              <a:rPr sz="1200" b="1" u="none" spc="-5" dirty="0">
                <a:latin typeface="Calibri"/>
                <a:cs typeface="Calibri"/>
              </a:rPr>
              <a:t> </a:t>
            </a:r>
            <a:r>
              <a:rPr sz="1200" b="1" u="none" dirty="0">
                <a:latin typeface="Calibri"/>
                <a:cs typeface="Calibri"/>
              </a:rPr>
              <a:t>see</a:t>
            </a:r>
            <a:r>
              <a:rPr sz="1200" b="1" u="none" spc="-10" dirty="0">
                <a:latin typeface="Calibri"/>
                <a:cs typeface="Calibri"/>
              </a:rPr>
              <a:t> </a:t>
            </a:r>
            <a:r>
              <a:rPr sz="1200" b="1" u="none" spc="-25" dirty="0">
                <a:latin typeface="Calibri"/>
                <a:cs typeface="Calibri"/>
              </a:rPr>
              <a:t>us.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Calibri"/>
                <a:cs typeface="Calibri"/>
              </a:rPr>
              <a:t>Our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website: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www.caldecoteprimaryschool.org.uk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14400" y="2749550"/>
            <a:ext cx="5943092" cy="33329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</TotalTime>
  <Words>3967</Words>
  <Application>Microsoft Office PowerPoint</Application>
  <PresentationFormat>Custom</PresentationFormat>
  <Paragraphs>224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 Daniels</dc:creator>
  <cp:lastModifiedBy>Office at Caldecote Primary</cp:lastModifiedBy>
  <cp:revision>16</cp:revision>
  <dcterms:created xsi:type="dcterms:W3CDTF">2026-04-14T14:31:37Z</dcterms:created>
  <dcterms:modified xsi:type="dcterms:W3CDTF">2026-05-07T11:07:24Z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2025-06-24T00:00:00Z</vt:filetime>
  </property>
  <property fmtid="{D5CDD505-2E9C-101B-9397-08002B2CF9AE}" pid="3" name="Creator">
    <vt:lpwstr>Microsoft Word</vt:lpwstr>
  </property>
  <property fmtid="{D5CDD505-2E9C-101B-9397-08002B2CF9AE}" pid="4" name="LastSaved">
    <vt:filetime>2026-04-14T00:00:00Z</vt:filetime>
  </property>
</Properties>
</file>