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4" r:id="rId3"/>
    <p:sldId id="280" r:id="rId4"/>
    <p:sldId id="282" r:id="rId5"/>
    <p:sldId id="258" r:id="rId6"/>
    <p:sldId id="275" r:id="rId7"/>
    <p:sldId id="259" r:id="rId8"/>
    <p:sldId id="271" r:id="rId9"/>
    <p:sldId id="270" r:id="rId10"/>
    <p:sldId id="264" r:id="rId11"/>
    <p:sldId id="261" r:id="rId12"/>
    <p:sldId id="262" r:id="rId13"/>
    <p:sldId id="263" r:id="rId14"/>
    <p:sldId id="265" r:id="rId15"/>
    <p:sldId id="266" r:id="rId16"/>
    <p:sldId id="272" r:id="rId17"/>
    <p:sldId id="267" r:id="rId18"/>
    <p:sldId id="281" r:id="rId19"/>
    <p:sldId id="276" r:id="rId20"/>
  </p:sldIdLst>
  <p:sldSz cx="9144000" cy="6858000" type="screen4x3"/>
  <p:notesSz cx="6742113"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6" autoAdjust="0"/>
    <p:restoredTop sz="84176" autoAdjust="0"/>
  </p:normalViewPr>
  <p:slideViewPr>
    <p:cSldViewPr>
      <p:cViewPr varScale="1">
        <p:scale>
          <a:sx n="71" d="100"/>
          <a:sy n="71" d="100"/>
        </p:scale>
        <p:origin x="1781"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1582" cy="49534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8971" y="0"/>
            <a:ext cx="2921582" cy="495348"/>
          </a:xfrm>
          <a:prstGeom prst="rect">
            <a:avLst/>
          </a:prstGeom>
        </p:spPr>
        <p:txBody>
          <a:bodyPr vert="horz" lIns="91440" tIns="45720" rIns="91440" bIns="45720" rtlCol="0"/>
          <a:lstStyle>
            <a:lvl1pPr algn="r">
              <a:defRPr sz="1200"/>
            </a:lvl1pPr>
          </a:lstStyle>
          <a:p>
            <a:fld id="{A6AAF854-A8AA-467A-B059-827309BCF8C3}" type="datetimeFigureOut">
              <a:rPr lang="en-GB" smtClean="0"/>
              <a:t>17/06/2026</a:t>
            </a:fld>
            <a:endParaRPr lang="en-GB"/>
          </a:p>
        </p:txBody>
      </p:sp>
      <p:sp>
        <p:nvSpPr>
          <p:cNvPr id="4" name="Slide Image Placeholder 3"/>
          <p:cNvSpPr>
            <a:spLocks noGrp="1" noRot="1" noChangeAspect="1"/>
          </p:cNvSpPr>
          <p:nvPr>
            <p:ph type="sldImg" idx="2"/>
          </p:nvPr>
        </p:nvSpPr>
        <p:spPr>
          <a:xfrm>
            <a:off x="1149350" y="1233488"/>
            <a:ext cx="4443413" cy="33321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212" y="4751222"/>
            <a:ext cx="5393690" cy="388736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20"/>
            <a:ext cx="2921582" cy="49534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8971" y="9377320"/>
            <a:ext cx="2921582" cy="495347"/>
          </a:xfrm>
          <a:prstGeom prst="rect">
            <a:avLst/>
          </a:prstGeom>
        </p:spPr>
        <p:txBody>
          <a:bodyPr vert="horz" lIns="91440" tIns="45720" rIns="91440" bIns="45720" rtlCol="0" anchor="b"/>
          <a:lstStyle>
            <a:lvl1pPr algn="r">
              <a:defRPr sz="1200"/>
            </a:lvl1pPr>
          </a:lstStyle>
          <a:p>
            <a:fld id="{A2EBFA9B-9A4F-4449-A4CF-0FA0BFA240A7}" type="slidenum">
              <a:rPr lang="en-GB" smtClean="0"/>
              <a:t>‹#›</a:t>
            </a:fld>
            <a:endParaRPr lang="en-GB"/>
          </a:p>
        </p:txBody>
      </p:sp>
    </p:spTree>
    <p:extLst>
      <p:ext uri="{BB962C8B-B14F-4D97-AF65-F5344CB8AC3E}">
        <p14:creationId xmlns:p14="http://schemas.microsoft.com/office/powerpoint/2010/main" val="1933970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2EBFA9B-9A4F-4449-A4CF-0FA0BFA240A7}" type="slidenum">
              <a:rPr lang="en-GB" smtClean="0"/>
              <a:t>11</a:t>
            </a:fld>
            <a:endParaRPr lang="en-GB"/>
          </a:p>
        </p:txBody>
      </p:sp>
    </p:spTree>
    <p:extLst>
      <p:ext uri="{BB962C8B-B14F-4D97-AF65-F5344CB8AC3E}">
        <p14:creationId xmlns:p14="http://schemas.microsoft.com/office/powerpoint/2010/main" val="3087321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50 Things to do Before You’re Five is a mobile app that gives parents and carers 50 fantastic experiences to share with their children to help develop their confidence, language and vocabulary and to support them in being ready for the next stage in their education.</a:t>
            </a:r>
          </a:p>
          <a:p>
            <a:endParaRPr lang="en-GB" dirty="0"/>
          </a:p>
          <a:p>
            <a:r>
              <a:rPr lang="en-GB" dirty="0"/>
              <a:t>The 50 activities are low or no cost experiences that include indoor, outdoor, seasonal, home-based, and out-and-about activities that are not only fun but will get your little one off to a flying start with their learning and language development.</a:t>
            </a:r>
          </a:p>
          <a:p>
            <a:endParaRPr lang="en-GB" dirty="0"/>
          </a:p>
          <a:p>
            <a:r>
              <a:rPr lang="en-GB" dirty="0"/>
              <a:t>Each experience has been suggested by parents, carers and professionals; sifted, developed, and written up by early years experts and language specialists, to create a fabulous resource for every child under five and the grown-ups in their life!</a:t>
            </a:r>
          </a:p>
          <a:p>
            <a:endParaRPr lang="en-GB" dirty="0"/>
          </a:p>
          <a:p>
            <a:r>
              <a:rPr lang="en-GB" dirty="0"/>
              <a:t>Cambridgeshire and Peterborough parents/carers can download the app from the Apple App Store, Google Play.</a:t>
            </a:r>
          </a:p>
          <a:p>
            <a:endParaRPr lang="en-GB" dirty="0"/>
          </a:p>
          <a:p>
            <a:r>
              <a:rPr lang="en-GB" dirty="0"/>
              <a:t>If you’re not able to access the internet regularly or would like to record which of the 50 Things you have done on paper, we have a booklet available to download here:</a:t>
            </a:r>
          </a:p>
        </p:txBody>
      </p:sp>
      <p:sp>
        <p:nvSpPr>
          <p:cNvPr id="4" name="Slide Number Placeholder 3"/>
          <p:cNvSpPr>
            <a:spLocks noGrp="1"/>
          </p:cNvSpPr>
          <p:nvPr>
            <p:ph type="sldNum" sz="quarter" idx="10"/>
          </p:nvPr>
        </p:nvSpPr>
        <p:spPr/>
        <p:txBody>
          <a:bodyPr/>
          <a:lstStyle/>
          <a:p>
            <a:fld id="{A2EBFA9B-9A4F-4449-A4CF-0FA0BFA240A7}" type="slidenum">
              <a:rPr lang="en-GB" smtClean="0"/>
              <a:t>18</a:t>
            </a:fld>
            <a:endParaRPr lang="en-GB"/>
          </a:p>
        </p:txBody>
      </p:sp>
    </p:spTree>
    <p:extLst>
      <p:ext uri="{BB962C8B-B14F-4D97-AF65-F5344CB8AC3E}">
        <p14:creationId xmlns:p14="http://schemas.microsoft.com/office/powerpoint/2010/main" val="722997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E64DD-4C24-48F3-9601-C2CC0B521BE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2936179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E64DD-4C24-48F3-9601-C2CC0B521BE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1707257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8E64DD-4C24-48F3-9601-C2CC0B521BE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3118662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E64DD-4C24-48F3-9601-C2CC0B521BE3}"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265420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E64DD-4C24-48F3-9601-C2CC0B521BE3}" type="datetimeFigureOut">
              <a:rPr lang="en-GB" smtClean="0"/>
              <a:t>17/06/2026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226279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E64DD-4C24-48F3-9601-C2CC0B521BE3}" type="datetimeFigureOut">
              <a:rPr lang="en-GB" smtClean="0"/>
              <a:t>17/06/2026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3370135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E64DD-4C24-48F3-9601-C2CC0B521BE3}" type="datetimeFigureOut">
              <a:rPr lang="en-GB" smtClean="0"/>
              <a:t>17/06/2026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806938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8E64DD-4C24-48F3-9601-C2CC0B521BE3}"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4266150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8E64DD-4C24-48F3-9601-C2CC0B521BE3}"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2323938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E64DD-4C24-48F3-9601-C2CC0B521BE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613428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E64DD-4C24-48F3-9601-C2CC0B521BE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91E042-F6A2-4C83-BAC1-5D77EE3C7C87}" type="slidenum">
              <a:rPr lang="en-GB" smtClean="0"/>
              <a:t>‹#›</a:t>
            </a:fld>
            <a:endParaRPr lang="en-GB"/>
          </a:p>
        </p:txBody>
      </p:sp>
    </p:spTree>
    <p:extLst>
      <p:ext uri="{BB962C8B-B14F-4D97-AF65-F5344CB8AC3E}">
        <p14:creationId xmlns:p14="http://schemas.microsoft.com/office/powerpoint/2010/main" val="35494490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E64DD-4C24-48F3-9601-C2CC0B521BE3}" type="datetimeFigureOut">
              <a:rPr lang="en-GB" smtClean="0"/>
              <a:t>17/06/2026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91E042-F6A2-4C83-BAC1-5D77EE3C7C87}" type="slidenum">
              <a:rPr lang="en-GB" smtClean="0"/>
              <a:t>‹#›</a:t>
            </a:fld>
            <a:endParaRPr lang="en-GB"/>
          </a:p>
        </p:txBody>
      </p:sp>
    </p:spTree>
    <p:extLst>
      <p:ext uri="{BB962C8B-B14F-4D97-AF65-F5344CB8AC3E}">
        <p14:creationId xmlns:p14="http://schemas.microsoft.com/office/powerpoint/2010/main" val="10355888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hyperlink" Target="https://www.littlewandlelettersandsounds.org.uk/resources/for-parents/#tabnametabNurseryRhymes-Videos" TargetMode="Externa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348880"/>
            <a:ext cx="7772400" cy="1470025"/>
          </a:xfrm>
        </p:spPr>
        <p:txBody>
          <a:bodyPr>
            <a:noAutofit/>
          </a:bodyPr>
          <a:lstStyle/>
          <a:p>
            <a:br>
              <a:rPr lang="en-GB" sz="5400" dirty="0">
                <a:cs typeface="Adobe Devanagari" pitchFamily="18" charset="0"/>
              </a:rPr>
            </a:br>
            <a:r>
              <a:rPr lang="en-GB" sz="5400" dirty="0">
                <a:cs typeface="Adobe Devanagari" pitchFamily="18" charset="0"/>
              </a:rPr>
              <a:t>Welcome Reception</a:t>
            </a:r>
            <a:br>
              <a:rPr lang="en-GB" sz="5400" b="1" dirty="0">
                <a:cs typeface="Adobe Devanagari" pitchFamily="18" charset="0"/>
              </a:rPr>
            </a:br>
            <a:r>
              <a:rPr lang="en-GB" sz="5400" dirty="0">
                <a:cs typeface="Adobe Devanagari" pitchFamily="18" charset="0"/>
              </a:rPr>
              <a:t>Red Class</a:t>
            </a:r>
            <a:br>
              <a:rPr lang="en-GB" sz="5400" dirty="0">
                <a:cs typeface="Adobe Devanagari" pitchFamily="18" charset="0"/>
              </a:rPr>
            </a:br>
            <a:br>
              <a:rPr lang="en-GB" sz="5400" dirty="0">
                <a:cs typeface="Adobe Devanagari" pitchFamily="18" charset="0"/>
              </a:rPr>
            </a:br>
            <a:r>
              <a:rPr lang="en-GB" sz="5400" dirty="0">
                <a:cs typeface="Adobe Devanagari" pitchFamily="18" charset="0"/>
              </a:rPr>
              <a:t> </a:t>
            </a:r>
            <a:br>
              <a:rPr lang="en-GB" sz="5400" dirty="0">
                <a:cs typeface="Adobe Devanagari" pitchFamily="18" charset="0"/>
              </a:rPr>
            </a:br>
            <a:br>
              <a:rPr lang="en-GB" sz="5400" dirty="0">
                <a:cs typeface="Adobe Devanagari" pitchFamily="18" charset="0"/>
              </a:rPr>
            </a:br>
            <a:r>
              <a:rPr lang="en-GB" sz="5400" dirty="0">
                <a:cs typeface="Adobe Devanagari" pitchFamily="18" charset="0"/>
              </a:rPr>
              <a:t>September 2026</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2790017" y="2592103"/>
            <a:ext cx="3271470" cy="2453603"/>
          </a:xfrm>
          <a:prstGeom prst="rect">
            <a:avLst/>
          </a:prstGeom>
        </p:spPr>
      </p:pic>
    </p:spTree>
    <p:extLst>
      <p:ext uri="{BB962C8B-B14F-4D97-AF65-F5344CB8AC3E}">
        <p14:creationId xmlns:p14="http://schemas.microsoft.com/office/powerpoint/2010/main" val="2705859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867532"/>
            <a:ext cx="8064896" cy="977292"/>
          </a:xfrm>
        </p:spPr>
        <p:txBody>
          <a:bodyPr>
            <a:normAutofit/>
          </a:bodyPr>
          <a:lstStyle/>
          <a:p>
            <a:r>
              <a:rPr lang="en-GB" sz="4400" b="1" dirty="0">
                <a:solidFill>
                  <a:schemeClr val="tx1"/>
                </a:solidFill>
                <a:latin typeface="+mj-lt"/>
                <a:cs typeface="Adobe Devanagari" pitchFamily="18" charset="0"/>
              </a:rPr>
              <a:t>Red Class Team</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
        <p:nvSpPr>
          <p:cNvPr id="5" name="Subtitle 2"/>
          <p:cNvSpPr txBox="1">
            <a:spLocks/>
          </p:cNvSpPr>
          <p:nvPr/>
        </p:nvSpPr>
        <p:spPr>
          <a:xfrm>
            <a:off x="971600" y="1700808"/>
            <a:ext cx="7560840" cy="4824536"/>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en-GB" sz="3000" b="1" dirty="0">
                <a:solidFill>
                  <a:schemeClr val="tx1"/>
                </a:solidFill>
                <a:latin typeface="+mj-lt"/>
                <a:cs typeface="Adobe Devanagari" pitchFamily="18" charset="0"/>
              </a:rPr>
              <a:t>Teachers:</a:t>
            </a:r>
            <a:endParaRPr lang="en-GB" sz="1600" dirty="0">
              <a:solidFill>
                <a:schemeClr val="tx1"/>
              </a:solidFill>
              <a:latin typeface="+mj-lt"/>
              <a:cs typeface="Adobe Devanagari" pitchFamily="18" charset="0"/>
            </a:endParaRPr>
          </a:p>
          <a:p>
            <a:r>
              <a:rPr lang="en-GB" sz="3000" b="1" dirty="0">
                <a:solidFill>
                  <a:schemeClr val="tx1"/>
                </a:solidFill>
                <a:cs typeface="Adobe Devanagari" pitchFamily="18" charset="0"/>
              </a:rPr>
              <a:t>Mrs Lione </a:t>
            </a:r>
          </a:p>
          <a:p>
            <a:r>
              <a:rPr lang="en-GB" sz="3000" b="1" dirty="0">
                <a:solidFill>
                  <a:schemeClr val="tx1"/>
                </a:solidFill>
                <a:cs typeface="Adobe Devanagari" pitchFamily="18" charset="0"/>
              </a:rPr>
              <a:t>Mrs Duncombe</a:t>
            </a:r>
          </a:p>
          <a:p>
            <a:endParaRPr lang="en-GB" sz="3000" b="1" dirty="0">
              <a:solidFill>
                <a:schemeClr val="tx1"/>
              </a:solidFill>
              <a:cs typeface="Adobe Devanagari" pitchFamily="18" charset="0"/>
            </a:endParaRPr>
          </a:p>
          <a:p>
            <a:endParaRPr lang="en-GB" sz="3000" b="1" dirty="0">
              <a:solidFill>
                <a:schemeClr val="tx1"/>
              </a:solidFill>
              <a:cs typeface="Adobe Devanagari" pitchFamily="18" charset="0"/>
            </a:endParaRPr>
          </a:p>
          <a:p>
            <a:endParaRPr lang="en-GB" sz="3000" b="1" dirty="0">
              <a:solidFill>
                <a:schemeClr val="tx1"/>
              </a:solidFill>
              <a:cs typeface="Adobe Devanagari" pitchFamily="18" charset="0"/>
            </a:endParaRPr>
          </a:p>
          <a:p>
            <a:r>
              <a:rPr lang="en-GB" b="1" dirty="0">
                <a:solidFill>
                  <a:schemeClr val="tx1"/>
                </a:solidFill>
                <a:cs typeface="Adobe Devanagari" pitchFamily="18" charset="0"/>
              </a:rPr>
              <a:t>TA: Mrs Gibbs</a:t>
            </a:r>
          </a:p>
          <a:p>
            <a:pPr marL="457200" indent="-457200" algn="l">
              <a:buFontTx/>
              <a:buChar char="-"/>
            </a:pPr>
            <a:endParaRPr lang="en-GB" sz="2400" dirty="0">
              <a:solidFill>
                <a:schemeClr val="tx1"/>
              </a:solidFill>
              <a:cs typeface="Adobe Devanagari" pitchFamily="18" charset="0"/>
            </a:endParaRPr>
          </a:p>
          <a:p>
            <a:pPr marL="342900" indent="-342900" algn="l">
              <a:buFontTx/>
              <a:buChar char="-"/>
            </a:pPr>
            <a:endParaRPr lang="en-GB" sz="2400" dirty="0">
              <a:solidFill>
                <a:schemeClr val="tx1"/>
              </a:solidFill>
              <a:latin typeface="+mj-lt"/>
              <a:cs typeface="Adobe Devanagari" pitchFamily="18" charset="0"/>
            </a:endParaRPr>
          </a:p>
        </p:txBody>
      </p:sp>
    </p:spTree>
    <p:extLst>
      <p:ext uri="{BB962C8B-B14F-4D97-AF65-F5344CB8AC3E}">
        <p14:creationId xmlns:p14="http://schemas.microsoft.com/office/powerpoint/2010/main" val="2174909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867532"/>
            <a:ext cx="7704856" cy="5369780"/>
          </a:xfrm>
        </p:spPr>
        <p:txBody>
          <a:bodyPr>
            <a:normAutofit fontScale="92500" lnSpcReduction="10000"/>
          </a:bodyPr>
          <a:lstStyle/>
          <a:p>
            <a:r>
              <a:rPr lang="en-GB" sz="4400" b="1" dirty="0">
                <a:solidFill>
                  <a:schemeClr val="tx1"/>
                </a:solidFill>
                <a:latin typeface="+mj-lt"/>
                <a:cs typeface="Adobe Devanagari" pitchFamily="18" charset="0"/>
              </a:rPr>
              <a:t>School Admin</a:t>
            </a:r>
          </a:p>
          <a:p>
            <a:r>
              <a:rPr lang="en-GB">
                <a:solidFill>
                  <a:schemeClr val="tx1"/>
                </a:solidFill>
                <a:latin typeface="+mj-lt"/>
                <a:cs typeface="Adobe Devanagari" pitchFamily="18" charset="0"/>
              </a:rPr>
              <a:t> </a:t>
            </a:r>
            <a:endParaRPr lang="en-GB" dirty="0">
              <a:solidFill>
                <a:schemeClr val="tx1"/>
              </a:solidFill>
              <a:latin typeface="+mj-lt"/>
              <a:cs typeface="Adobe Devanagari" pitchFamily="18" charset="0"/>
            </a:endParaRPr>
          </a:p>
          <a:p>
            <a:pPr algn="l"/>
            <a:endParaRPr lang="en-GB" dirty="0">
              <a:solidFill>
                <a:schemeClr val="tx1"/>
              </a:solidFill>
              <a:latin typeface="+mj-lt"/>
              <a:cs typeface="Adobe Devanagari" pitchFamily="18" charset="0"/>
            </a:endParaRPr>
          </a:p>
          <a:p>
            <a:pPr marL="914400" lvl="1" indent="-457200" algn="l">
              <a:buFontTx/>
              <a:buChar char="-"/>
            </a:pPr>
            <a:r>
              <a:rPr lang="en-GB" sz="3200" dirty="0" err="1">
                <a:solidFill>
                  <a:schemeClr val="tx1"/>
                </a:solidFill>
                <a:latin typeface="+mj-lt"/>
                <a:cs typeface="Adobe Devanagari" pitchFamily="18" charset="0"/>
              </a:rPr>
              <a:t>Parentmail</a:t>
            </a:r>
            <a:endParaRPr lang="en-GB" sz="3200" dirty="0">
              <a:solidFill>
                <a:schemeClr val="tx1"/>
              </a:solidFill>
              <a:latin typeface="+mj-lt"/>
              <a:cs typeface="Adobe Devanagari" pitchFamily="18" charset="0"/>
            </a:endParaRPr>
          </a:p>
          <a:p>
            <a:pPr marL="914400" lvl="1" indent="-457200" algn="l">
              <a:buFontTx/>
              <a:buChar char="-"/>
            </a:pPr>
            <a:r>
              <a:rPr lang="en-GB" sz="3200" dirty="0">
                <a:solidFill>
                  <a:schemeClr val="tx1"/>
                </a:solidFill>
                <a:latin typeface="+mj-lt"/>
                <a:cs typeface="Adobe Devanagari" pitchFamily="18" charset="0"/>
              </a:rPr>
              <a:t>Uniform</a:t>
            </a:r>
          </a:p>
          <a:p>
            <a:pPr marL="914400" lvl="1" indent="-457200" algn="l">
              <a:buFontTx/>
              <a:buChar char="-"/>
            </a:pPr>
            <a:r>
              <a:rPr lang="en-GB" sz="3200" dirty="0">
                <a:solidFill>
                  <a:schemeClr val="tx1"/>
                </a:solidFill>
                <a:latin typeface="+mj-lt"/>
                <a:cs typeface="Adobe Devanagari" pitchFamily="18" charset="0"/>
              </a:rPr>
              <a:t>Car Parking, gates, </a:t>
            </a:r>
            <a:r>
              <a:rPr lang="en-GB" sz="3200" dirty="0" err="1">
                <a:solidFill>
                  <a:schemeClr val="tx1"/>
                </a:solidFill>
                <a:latin typeface="+mj-lt"/>
                <a:cs typeface="Adobe Devanagari" pitchFamily="18" charset="0"/>
              </a:rPr>
              <a:t>hi-viz</a:t>
            </a:r>
            <a:endParaRPr lang="en-GB" sz="3200" dirty="0">
              <a:solidFill>
                <a:schemeClr val="tx1"/>
              </a:solidFill>
              <a:latin typeface="+mj-lt"/>
              <a:cs typeface="Adobe Devanagari" pitchFamily="18" charset="0"/>
            </a:endParaRPr>
          </a:p>
          <a:p>
            <a:pPr marL="914400" lvl="1" indent="-457200" algn="l">
              <a:buFontTx/>
              <a:buChar char="-"/>
            </a:pPr>
            <a:r>
              <a:rPr lang="en-GB" sz="3200" dirty="0">
                <a:solidFill>
                  <a:schemeClr val="tx1"/>
                </a:solidFill>
                <a:latin typeface="+mj-lt"/>
                <a:cs typeface="Adobe Devanagari" pitchFamily="18" charset="0"/>
              </a:rPr>
              <a:t>Milk &amp; lunches</a:t>
            </a:r>
          </a:p>
          <a:p>
            <a:pPr marL="914400" lvl="1" indent="-457200" algn="l">
              <a:buFontTx/>
              <a:buChar char="-"/>
            </a:pPr>
            <a:r>
              <a:rPr lang="en-GB" sz="3200" dirty="0">
                <a:solidFill>
                  <a:schemeClr val="tx1"/>
                </a:solidFill>
                <a:latin typeface="+mj-lt"/>
                <a:cs typeface="Adobe Devanagari" pitchFamily="18" charset="0"/>
              </a:rPr>
              <a:t>Free school meals</a:t>
            </a:r>
          </a:p>
          <a:p>
            <a:pPr marL="914400" lvl="1" indent="-457200" algn="l">
              <a:buFontTx/>
              <a:buChar char="-"/>
            </a:pPr>
            <a:r>
              <a:rPr lang="en-GB" sz="3200" dirty="0">
                <a:solidFill>
                  <a:schemeClr val="tx1"/>
                </a:solidFill>
                <a:latin typeface="+mj-lt"/>
                <a:cs typeface="Adobe Devanagari" pitchFamily="18" charset="0"/>
              </a:rPr>
              <a:t>EAL</a:t>
            </a:r>
          </a:p>
          <a:p>
            <a:pPr marL="914400" lvl="1" indent="-457200" algn="l">
              <a:buFontTx/>
              <a:buChar char="-"/>
            </a:pPr>
            <a:r>
              <a:rPr lang="en-GB" sz="3200" dirty="0">
                <a:solidFill>
                  <a:schemeClr val="tx1"/>
                </a:solidFill>
                <a:latin typeface="+mj-lt"/>
                <a:cs typeface="Adobe Devanagari" pitchFamily="18" charset="0"/>
              </a:rPr>
              <a:t>Illness &amp; medication</a:t>
            </a:r>
          </a:p>
          <a:p>
            <a:pPr marL="457200" indent="-457200" algn="l">
              <a:buFontTx/>
              <a:buChar char="-"/>
            </a:pPr>
            <a:endParaRPr lang="en-GB" dirty="0">
              <a:solidFill>
                <a:schemeClr val="tx1"/>
              </a:solidFill>
              <a:latin typeface="+mj-lt"/>
              <a:cs typeface="Adobe Devanagari" pitchFamily="18" charset="0"/>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
        <p:nvSpPr>
          <p:cNvPr id="5" name="Subtitle 2"/>
          <p:cNvSpPr txBox="1">
            <a:spLocks/>
          </p:cNvSpPr>
          <p:nvPr/>
        </p:nvSpPr>
        <p:spPr>
          <a:xfrm>
            <a:off x="395536" y="1556792"/>
            <a:ext cx="8136904" cy="496855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457200" indent="-457200" algn="l">
              <a:buFontTx/>
              <a:buChar char="-"/>
            </a:pPr>
            <a:endParaRPr lang="en-GB" sz="2400" dirty="0">
              <a:solidFill>
                <a:schemeClr val="tx1"/>
              </a:solidFill>
              <a:cs typeface="Adobe Devanagari" pitchFamily="18" charset="0"/>
            </a:endParaRPr>
          </a:p>
          <a:p>
            <a:pPr marL="342900" indent="-342900" algn="l">
              <a:buFontTx/>
              <a:buChar char="-"/>
            </a:pPr>
            <a:endParaRPr lang="en-GB" sz="2400" dirty="0">
              <a:solidFill>
                <a:schemeClr val="tx1"/>
              </a:solidFill>
              <a:latin typeface="+mj-lt"/>
              <a:cs typeface="Adobe Devanagari" pitchFamily="18" charset="0"/>
            </a:endParaRPr>
          </a:p>
        </p:txBody>
      </p:sp>
    </p:spTree>
    <p:extLst>
      <p:ext uri="{BB962C8B-B14F-4D97-AF65-F5344CB8AC3E}">
        <p14:creationId xmlns:p14="http://schemas.microsoft.com/office/powerpoint/2010/main" val="2597881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BA26DA-FE7E-4652-B052-4680AA695F5D}"/>
              </a:ext>
            </a:extLst>
          </p:cNvPr>
          <p:cNvPicPr>
            <a:picLocks noChangeAspect="1"/>
          </p:cNvPicPr>
          <p:nvPr/>
        </p:nvPicPr>
        <p:blipFill>
          <a:blip r:embed="rId2"/>
          <a:stretch>
            <a:fillRect/>
          </a:stretch>
        </p:blipFill>
        <p:spPr>
          <a:xfrm>
            <a:off x="-21515" y="2275186"/>
            <a:ext cx="9144000" cy="2435694"/>
          </a:xfrm>
          <a:prstGeom prst="rect">
            <a:avLst/>
          </a:prstGeom>
        </p:spPr>
      </p:pic>
      <p:pic>
        <p:nvPicPr>
          <p:cNvPr id="6" name="Picture 5">
            <a:extLst>
              <a:ext uri="{FF2B5EF4-FFF2-40B4-BE49-F238E27FC236}">
                <a16:creationId xmlns:a16="http://schemas.microsoft.com/office/drawing/2014/main" id="{C266E15C-8476-425E-B660-E602CEE6B8EB}"/>
              </a:ext>
            </a:extLst>
          </p:cNvPr>
          <p:cNvPicPr>
            <a:picLocks noChangeAspect="1"/>
          </p:cNvPicPr>
          <p:nvPr/>
        </p:nvPicPr>
        <p:blipFill>
          <a:blip r:embed="rId3"/>
          <a:stretch>
            <a:fillRect/>
          </a:stretch>
        </p:blipFill>
        <p:spPr>
          <a:xfrm>
            <a:off x="395536" y="476672"/>
            <a:ext cx="6011177" cy="1670449"/>
          </a:xfrm>
          <a:prstGeom prst="rect">
            <a:avLst/>
          </a:prstGeom>
        </p:spPr>
      </p:pic>
      <p:pic>
        <p:nvPicPr>
          <p:cNvPr id="7" name="Picture 6">
            <a:extLst>
              <a:ext uri="{FF2B5EF4-FFF2-40B4-BE49-F238E27FC236}">
                <a16:creationId xmlns:a16="http://schemas.microsoft.com/office/drawing/2014/main" id="{C909C756-7278-402C-A90A-179EF4F40ACE}"/>
              </a:ext>
            </a:extLst>
          </p:cNvPr>
          <p:cNvPicPr>
            <a:picLocks noChangeAspect="1"/>
          </p:cNvPicPr>
          <p:nvPr/>
        </p:nvPicPr>
        <p:blipFill>
          <a:blip r:embed="rId4"/>
          <a:stretch>
            <a:fillRect/>
          </a:stretch>
        </p:blipFill>
        <p:spPr>
          <a:xfrm>
            <a:off x="6588224" y="292383"/>
            <a:ext cx="2054530" cy="1298561"/>
          </a:xfrm>
          <a:prstGeom prst="rect">
            <a:avLst/>
          </a:prstGeom>
        </p:spPr>
      </p:pic>
      <p:pic>
        <p:nvPicPr>
          <p:cNvPr id="8" name="Picture 7">
            <a:extLst>
              <a:ext uri="{FF2B5EF4-FFF2-40B4-BE49-F238E27FC236}">
                <a16:creationId xmlns:a16="http://schemas.microsoft.com/office/drawing/2014/main" id="{62AED93D-43EF-4535-98B7-A3A98C12E9DF}"/>
              </a:ext>
            </a:extLst>
          </p:cNvPr>
          <p:cNvPicPr/>
          <p:nvPr/>
        </p:nvPicPr>
        <p:blipFill rotWithShape="1">
          <a:blip r:embed="rId5" cstate="print">
            <a:extLst>
              <a:ext uri="{28A0092B-C50C-407E-A947-70E740481C1C}">
                <a14:useLocalDpi xmlns:a14="http://schemas.microsoft.com/office/drawing/2010/main" val="0"/>
              </a:ext>
            </a:extLst>
          </a:blip>
          <a:srcRect b="88287"/>
          <a:stretch/>
        </p:blipFill>
        <p:spPr bwMode="auto">
          <a:xfrm>
            <a:off x="501246" y="0"/>
            <a:ext cx="4819650" cy="797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2875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858470"/>
            <a:ext cx="7772400" cy="1470025"/>
          </a:xfrm>
        </p:spPr>
        <p:txBody>
          <a:bodyPr/>
          <a:lstStyle/>
          <a:p>
            <a:r>
              <a:rPr lang="en-GB" b="1" dirty="0">
                <a:cs typeface="Adobe Devanagari" pitchFamily="18" charset="0"/>
              </a:rPr>
              <a:t>How does Reception work at </a:t>
            </a:r>
            <a:r>
              <a:rPr lang="en-GB" b="1" dirty="0" err="1">
                <a:cs typeface="Adobe Devanagari" pitchFamily="18" charset="0"/>
              </a:rPr>
              <a:t>Caldecote</a:t>
            </a:r>
            <a:r>
              <a:rPr lang="en-GB" b="1" dirty="0">
                <a:cs typeface="Adobe Devanagari" pitchFamily="18" charset="0"/>
              </a:rPr>
              <a:t>?</a:t>
            </a:r>
          </a:p>
        </p:txBody>
      </p:sp>
      <p:sp>
        <p:nvSpPr>
          <p:cNvPr id="3" name="Subtitle 2"/>
          <p:cNvSpPr>
            <a:spLocks noGrp="1"/>
          </p:cNvSpPr>
          <p:nvPr>
            <p:ph type="subTitle" idx="1"/>
          </p:nvPr>
        </p:nvSpPr>
        <p:spPr>
          <a:xfrm>
            <a:off x="4427984" y="2446006"/>
            <a:ext cx="4536504" cy="4259629"/>
          </a:xfrm>
        </p:spPr>
        <p:txBody>
          <a:bodyPr>
            <a:normAutofit/>
          </a:bodyPr>
          <a:lstStyle/>
          <a:p>
            <a:pPr algn="l"/>
            <a:r>
              <a:rPr lang="en-GB" sz="2000" dirty="0">
                <a:solidFill>
                  <a:schemeClr val="tx1"/>
                </a:solidFill>
              </a:rPr>
              <a:t>During the morning we do short whole class sessions for Phonics, Literacy and Maths. </a:t>
            </a:r>
          </a:p>
          <a:p>
            <a:pPr algn="l"/>
            <a:endParaRPr lang="en-GB" sz="2000" dirty="0">
              <a:solidFill>
                <a:schemeClr val="tx1"/>
              </a:solidFill>
            </a:endParaRPr>
          </a:p>
          <a:p>
            <a:pPr algn="l"/>
            <a:r>
              <a:rPr lang="en-GB" sz="2000" dirty="0">
                <a:solidFill>
                  <a:schemeClr val="tx1"/>
                </a:solidFill>
              </a:rPr>
              <a:t>Within these sessions we have guided groups led by both the Teacher and Teaching Assistant (TA) and independent activities.</a:t>
            </a:r>
          </a:p>
          <a:p>
            <a:pPr algn="l"/>
            <a:endParaRPr lang="en-GB" sz="2000" dirty="0">
              <a:solidFill>
                <a:schemeClr val="tx1"/>
              </a:solidFill>
            </a:endParaRPr>
          </a:p>
          <a:p>
            <a:pPr algn="l"/>
            <a:r>
              <a:rPr lang="en-GB" sz="2000" dirty="0">
                <a:solidFill>
                  <a:schemeClr val="tx1"/>
                </a:solidFill>
              </a:rPr>
              <a:t>Throughout the day pupils can access both inside and outside provision. </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059" y="3068960"/>
            <a:ext cx="3395480" cy="2546610"/>
          </a:xfrm>
          <a:prstGeom prst="rect">
            <a:avLst/>
          </a:prstGeom>
        </p:spPr>
      </p:pic>
    </p:spTree>
    <p:extLst>
      <p:ext uri="{BB962C8B-B14F-4D97-AF65-F5344CB8AC3E}">
        <p14:creationId xmlns:p14="http://schemas.microsoft.com/office/powerpoint/2010/main" val="1358031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867532"/>
            <a:ext cx="8064896" cy="977292"/>
          </a:xfrm>
        </p:spPr>
        <p:txBody>
          <a:bodyPr>
            <a:normAutofit/>
          </a:bodyPr>
          <a:lstStyle/>
          <a:p>
            <a:r>
              <a:rPr lang="en-GB" sz="4400" b="1" dirty="0">
                <a:solidFill>
                  <a:schemeClr val="tx1"/>
                </a:solidFill>
                <a:latin typeface="+mj-lt"/>
                <a:cs typeface="Adobe Devanagari" pitchFamily="18" charset="0"/>
              </a:rPr>
              <a:t>Afternoon Sessions</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
        <p:nvSpPr>
          <p:cNvPr id="5" name="Subtitle 2"/>
          <p:cNvSpPr txBox="1">
            <a:spLocks/>
          </p:cNvSpPr>
          <p:nvPr/>
        </p:nvSpPr>
        <p:spPr>
          <a:xfrm>
            <a:off x="395536" y="1700808"/>
            <a:ext cx="8640960" cy="4824536"/>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en-GB" sz="2000" dirty="0">
                <a:solidFill>
                  <a:schemeClr val="tx1"/>
                </a:solidFill>
                <a:latin typeface="+mj-lt"/>
                <a:cs typeface="Adobe Devanagari" pitchFamily="18" charset="0"/>
              </a:rPr>
              <a:t>  </a:t>
            </a:r>
          </a:p>
          <a:p>
            <a:pPr algn="l"/>
            <a:r>
              <a:rPr lang="en-GB" sz="2000" dirty="0">
                <a:solidFill>
                  <a:schemeClr val="tx1"/>
                </a:solidFill>
                <a:latin typeface="+mj-lt"/>
                <a:cs typeface="Adobe Devanagari" pitchFamily="18" charset="0"/>
              </a:rPr>
              <a:t>Pupils will learn through a topic/theme covering a range of curriculum areas, ensuring knowledge and skills from the EYFS curriculum are covered. </a:t>
            </a:r>
          </a:p>
          <a:p>
            <a:pPr algn="l"/>
            <a:r>
              <a:rPr lang="en-GB" sz="2000" dirty="0">
                <a:solidFill>
                  <a:schemeClr val="tx1"/>
                </a:solidFill>
                <a:latin typeface="+mj-lt"/>
                <a:cs typeface="Adobe Devanagari" pitchFamily="18" charset="0"/>
              </a:rPr>
              <a:t>	</a:t>
            </a:r>
          </a:p>
          <a:p>
            <a:pPr algn="l"/>
            <a:r>
              <a:rPr lang="en-GB" sz="2000" dirty="0">
                <a:solidFill>
                  <a:schemeClr val="tx1"/>
                </a:solidFill>
                <a:latin typeface="+mj-lt"/>
                <a:cs typeface="Adobe Devanagari" pitchFamily="18" charset="0"/>
              </a:rPr>
              <a:t>For example the topic ‘</a:t>
            </a:r>
            <a:r>
              <a:rPr lang="en-GB" sz="2000" i="1" dirty="0">
                <a:solidFill>
                  <a:schemeClr val="tx1"/>
                </a:solidFill>
                <a:latin typeface="+mj-lt"/>
                <a:cs typeface="Adobe Devanagari" pitchFamily="18" charset="0"/>
              </a:rPr>
              <a:t>Where do they live?</a:t>
            </a:r>
            <a:r>
              <a:rPr lang="en-GB" sz="2000" dirty="0">
                <a:solidFill>
                  <a:schemeClr val="tx1"/>
                </a:solidFill>
                <a:latin typeface="+mj-lt"/>
                <a:cs typeface="Adobe Devanagari" pitchFamily="18" charset="0"/>
              </a:rPr>
              <a:t>’ might cover: </a:t>
            </a:r>
            <a:endParaRPr lang="en-GB" sz="1800" dirty="0">
              <a:solidFill>
                <a:schemeClr val="tx1"/>
              </a:solidFill>
              <a:latin typeface="+mj-lt"/>
              <a:cs typeface="Adobe Devanagari" pitchFamily="18" charset="0"/>
            </a:endParaRPr>
          </a:p>
          <a:p>
            <a:pPr marL="285750" indent="-285750" algn="l">
              <a:buFontTx/>
              <a:buChar char="-"/>
            </a:pPr>
            <a:r>
              <a:rPr lang="en-GB" sz="1800" dirty="0">
                <a:solidFill>
                  <a:schemeClr val="tx1"/>
                </a:solidFill>
                <a:latin typeface="+mj-lt"/>
                <a:cs typeface="Adobe Devanagari" pitchFamily="18" charset="0"/>
              </a:rPr>
              <a:t>Learning about farm animals, woodland creatures and </a:t>
            </a:r>
            <a:r>
              <a:rPr lang="en-GB" sz="1800" dirty="0" err="1">
                <a:solidFill>
                  <a:schemeClr val="tx1"/>
                </a:solidFill>
                <a:latin typeface="+mj-lt"/>
                <a:cs typeface="Adobe Devanagari" pitchFamily="18" charset="0"/>
              </a:rPr>
              <a:t>minibeasts</a:t>
            </a:r>
            <a:endParaRPr lang="en-GB" sz="1800" dirty="0">
              <a:solidFill>
                <a:schemeClr val="tx1"/>
              </a:solidFill>
              <a:latin typeface="+mj-lt"/>
              <a:cs typeface="Adobe Devanagari" pitchFamily="18" charset="0"/>
            </a:endParaRPr>
          </a:p>
          <a:p>
            <a:pPr marL="285750" indent="-285750" algn="l">
              <a:buFontTx/>
              <a:buChar char="-"/>
            </a:pPr>
            <a:r>
              <a:rPr lang="en-GB" sz="1800" dirty="0">
                <a:solidFill>
                  <a:schemeClr val="tx1"/>
                </a:solidFill>
                <a:latin typeface="+mj-lt"/>
                <a:cs typeface="Adobe Devanagari" pitchFamily="18" charset="0"/>
              </a:rPr>
              <a:t>Singing songs about animals / creatures – Old MacDonald, </a:t>
            </a:r>
            <a:r>
              <a:rPr lang="en-GB" sz="1800" dirty="0" err="1">
                <a:solidFill>
                  <a:schemeClr val="tx1"/>
                </a:solidFill>
                <a:latin typeface="+mj-lt"/>
                <a:cs typeface="Adobe Devanagari" pitchFamily="18" charset="0"/>
              </a:rPr>
              <a:t>Incy-Wincy</a:t>
            </a:r>
            <a:r>
              <a:rPr lang="en-GB" sz="1800" dirty="0">
                <a:solidFill>
                  <a:schemeClr val="tx1"/>
                </a:solidFill>
                <a:latin typeface="+mj-lt"/>
                <a:cs typeface="Adobe Devanagari" pitchFamily="18" charset="0"/>
              </a:rPr>
              <a:t> Spider, etc.. </a:t>
            </a:r>
          </a:p>
          <a:p>
            <a:pPr marL="285750" indent="-285750" algn="l">
              <a:buFontTx/>
              <a:buChar char="-"/>
            </a:pPr>
            <a:r>
              <a:rPr lang="en-GB" sz="1800" dirty="0">
                <a:solidFill>
                  <a:schemeClr val="tx1"/>
                </a:solidFill>
                <a:latin typeface="+mj-lt"/>
                <a:cs typeface="Adobe Devanagari" pitchFamily="18" charset="0"/>
              </a:rPr>
              <a:t>Painting pictures of a woodland scene</a:t>
            </a:r>
          </a:p>
          <a:p>
            <a:pPr marL="285750" indent="-285750" algn="l">
              <a:buFontTx/>
              <a:buChar char="-"/>
            </a:pPr>
            <a:r>
              <a:rPr lang="en-GB" sz="1800" dirty="0">
                <a:solidFill>
                  <a:schemeClr val="tx1"/>
                </a:solidFill>
                <a:latin typeface="+mj-lt"/>
                <a:cs typeface="Adobe Devanagari" pitchFamily="18" charset="0"/>
              </a:rPr>
              <a:t>Making </a:t>
            </a:r>
            <a:r>
              <a:rPr lang="en-GB" sz="1800" dirty="0" err="1">
                <a:solidFill>
                  <a:schemeClr val="tx1"/>
                </a:solidFill>
                <a:latin typeface="+mj-lt"/>
                <a:cs typeface="Adobe Devanagari" pitchFamily="18" charset="0"/>
              </a:rPr>
              <a:t>plasticisene</a:t>
            </a:r>
            <a:r>
              <a:rPr lang="en-GB" sz="1800" dirty="0">
                <a:solidFill>
                  <a:schemeClr val="tx1"/>
                </a:solidFill>
                <a:latin typeface="+mj-lt"/>
                <a:cs typeface="Adobe Devanagari" pitchFamily="18" charset="0"/>
              </a:rPr>
              <a:t> models of animals </a:t>
            </a:r>
          </a:p>
          <a:p>
            <a:pPr marL="285750" indent="-285750" algn="l">
              <a:buFontTx/>
              <a:buChar char="-"/>
            </a:pPr>
            <a:r>
              <a:rPr lang="en-GB" sz="1800" dirty="0">
                <a:solidFill>
                  <a:schemeClr val="tx1"/>
                </a:solidFill>
                <a:latin typeface="+mj-lt"/>
                <a:cs typeface="Adobe Devanagari" pitchFamily="18" charset="0"/>
              </a:rPr>
              <a:t>Using resources to build a home for an animal – Duplo, junk modelling, etc... </a:t>
            </a:r>
          </a:p>
          <a:p>
            <a:pPr marL="285750" indent="-285750" algn="l">
              <a:buFontTx/>
              <a:buChar char="-"/>
            </a:pPr>
            <a:r>
              <a:rPr lang="en-GB" sz="1800" dirty="0">
                <a:solidFill>
                  <a:schemeClr val="tx1"/>
                </a:solidFill>
                <a:latin typeface="+mj-lt"/>
                <a:cs typeface="Adobe Devanagari" pitchFamily="18" charset="0"/>
              </a:rPr>
              <a:t>Visiting a farm </a:t>
            </a:r>
          </a:p>
          <a:p>
            <a:pPr marL="285750" indent="-285750" algn="l">
              <a:buFontTx/>
              <a:buChar char="-"/>
            </a:pPr>
            <a:endParaRPr lang="en-GB" sz="1800" dirty="0">
              <a:solidFill>
                <a:schemeClr val="tx1"/>
              </a:solidFill>
              <a:latin typeface="+mj-lt"/>
              <a:cs typeface="Adobe Devanagari" pitchFamily="18" charset="0"/>
            </a:endParaRPr>
          </a:p>
          <a:p>
            <a:pPr algn="l"/>
            <a:r>
              <a:rPr lang="en-GB" sz="1800" dirty="0">
                <a:solidFill>
                  <a:schemeClr val="tx1"/>
                </a:solidFill>
                <a:latin typeface="+mj-lt"/>
                <a:cs typeface="Adobe Devanagari" pitchFamily="18" charset="0"/>
              </a:rPr>
              <a:t>Range of activities – adult led group, independent group, child initiated </a:t>
            </a:r>
          </a:p>
          <a:p>
            <a:pPr algn="l"/>
            <a:r>
              <a:rPr lang="en-GB" sz="1800" dirty="0">
                <a:solidFill>
                  <a:schemeClr val="tx1"/>
                </a:solidFill>
                <a:latin typeface="+mj-lt"/>
                <a:cs typeface="Adobe Devanagari" pitchFamily="18" charset="0"/>
              </a:rPr>
              <a:t>		- planned and resourced continuous provision </a:t>
            </a:r>
          </a:p>
          <a:p>
            <a:pPr algn="l"/>
            <a:endParaRPr lang="en-GB" sz="1800" dirty="0">
              <a:solidFill>
                <a:schemeClr val="tx1"/>
              </a:solidFill>
              <a:latin typeface="+mj-lt"/>
              <a:cs typeface="Adobe Devanagari" pitchFamily="18" charset="0"/>
            </a:endParaRPr>
          </a:p>
          <a:p>
            <a:pPr marL="342900" indent="-342900" algn="l">
              <a:buFontTx/>
              <a:buChar char="-"/>
            </a:pPr>
            <a:endParaRPr lang="en-GB" sz="2400" dirty="0">
              <a:solidFill>
                <a:schemeClr val="tx1"/>
              </a:solidFill>
              <a:latin typeface="+mj-lt"/>
              <a:cs typeface="Adobe Devanagari" pitchFamily="18" charset="0"/>
            </a:endParaRPr>
          </a:p>
        </p:txBody>
      </p:sp>
    </p:spTree>
    <p:extLst>
      <p:ext uri="{BB962C8B-B14F-4D97-AF65-F5344CB8AC3E}">
        <p14:creationId xmlns:p14="http://schemas.microsoft.com/office/powerpoint/2010/main" val="38727653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3383"/>
            <a:ext cx="7772400" cy="1470025"/>
          </a:xfrm>
        </p:spPr>
        <p:txBody>
          <a:bodyPr/>
          <a:lstStyle/>
          <a:p>
            <a:r>
              <a:rPr lang="en-GB" b="1" dirty="0">
                <a:cs typeface="Adobe Devanagari" pitchFamily="18" charset="0"/>
              </a:rPr>
              <a:t>How do we know your child’s capabilities? </a:t>
            </a:r>
          </a:p>
        </p:txBody>
      </p:sp>
      <p:sp>
        <p:nvSpPr>
          <p:cNvPr id="3" name="Subtitle 2"/>
          <p:cNvSpPr>
            <a:spLocks noGrp="1"/>
          </p:cNvSpPr>
          <p:nvPr>
            <p:ph type="subTitle" idx="1"/>
          </p:nvPr>
        </p:nvSpPr>
        <p:spPr>
          <a:xfrm>
            <a:off x="780629" y="2257389"/>
            <a:ext cx="8352928" cy="4104456"/>
          </a:xfrm>
        </p:spPr>
        <p:txBody>
          <a:bodyPr>
            <a:normAutofit fontScale="92500"/>
          </a:bodyPr>
          <a:lstStyle/>
          <a:p>
            <a:pPr marL="457200" indent="-457200" algn="l">
              <a:lnSpc>
                <a:spcPct val="200000"/>
              </a:lnSpc>
              <a:buFont typeface="Arial" panose="020B0604020202020204" pitchFamily="34" charset="0"/>
              <a:buChar char="•"/>
            </a:pPr>
            <a:r>
              <a:rPr lang="en-GB" sz="2200" dirty="0">
                <a:solidFill>
                  <a:schemeClr val="tx1"/>
                </a:solidFill>
              </a:rPr>
              <a:t>Observing children playing</a:t>
            </a:r>
          </a:p>
          <a:p>
            <a:pPr marL="457200" indent="-457200" algn="l">
              <a:lnSpc>
                <a:spcPct val="200000"/>
              </a:lnSpc>
              <a:buFont typeface="Arial" panose="020B0604020202020204" pitchFamily="34" charset="0"/>
              <a:buChar char="•"/>
            </a:pPr>
            <a:r>
              <a:rPr lang="en-GB" sz="2200" dirty="0">
                <a:solidFill>
                  <a:schemeClr val="tx1"/>
                </a:solidFill>
              </a:rPr>
              <a:t>Small group activities</a:t>
            </a:r>
          </a:p>
          <a:p>
            <a:pPr marL="457200" indent="-457200" algn="l">
              <a:lnSpc>
                <a:spcPct val="200000"/>
              </a:lnSpc>
              <a:buFont typeface="Arial" panose="020B0604020202020204" pitchFamily="34" charset="0"/>
              <a:buChar char="•"/>
            </a:pPr>
            <a:r>
              <a:rPr lang="en-GB" sz="2200" dirty="0">
                <a:solidFill>
                  <a:schemeClr val="tx1"/>
                </a:solidFill>
              </a:rPr>
              <a:t>Talking and questioning</a:t>
            </a:r>
          </a:p>
          <a:p>
            <a:pPr marL="457200" indent="-457200" algn="l">
              <a:lnSpc>
                <a:spcPct val="200000"/>
              </a:lnSpc>
              <a:buFont typeface="Arial" panose="020B0604020202020204" pitchFamily="34" charset="0"/>
              <a:buChar char="•"/>
            </a:pPr>
            <a:r>
              <a:rPr lang="en-GB" sz="2200" dirty="0">
                <a:solidFill>
                  <a:schemeClr val="tx1"/>
                </a:solidFill>
              </a:rPr>
              <a:t>Class/group discussions</a:t>
            </a:r>
          </a:p>
          <a:p>
            <a:pPr marL="457200" indent="-457200" algn="l">
              <a:lnSpc>
                <a:spcPct val="200000"/>
              </a:lnSpc>
              <a:buFont typeface="Arial" panose="020B0604020202020204" pitchFamily="34" charset="0"/>
              <a:buChar char="•"/>
            </a:pPr>
            <a:r>
              <a:rPr lang="en-GB" sz="2200" dirty="0">
                <a:solidFill>
                  <a:schemeClr val="tx1"/>
                </a:solidFill>
              </a:rPr>
              <a:t>Communication with parents/carers</a:t>
            </a:r>
          </a:p>
          <a:p>
            <a:pPr marL="457200" indent="-457200" algn="l">
              <a:lnSpc>
                <a:spcPct val="200000"/>
              </a:lnSpc>
              <a:buFont typeface="Arial" panose="020B0604020202020204" pitchFamily="34" charset="0"/>
              <a:buChar char="•"/>
            </a:pPr>
            <a:r>
              <a:rPr lang="en-GB" sz="2200" dirty="0">
                <a:solidFill>
                  <a:schemeClr val="tx1"/>
                </a:solidFill>
              </a:rPr>
              <a:t>On-going dynamic assessment </a:t>
            </a:r>
          </a:p>
          <a:p>
            <a:pPr marL="457200" indent="-457200" algn="l">
              <a:lnSpc>
                <a:spcPct val="150000"/>
              </a:lnSpc>
              <a:buFont typeface="Arial" panose="020B0604020202020204" pitchFamily="34" charset="0"/>
              <a:buChar char="•"/>
            </a:pPr>
            <a:endParaRPr lang="en-GB" sz="2400" dirty="0">
              <a:solidFill>
                <a:schemeClr val="tx1"/>
              </a:solidFill>
            </a:endParaRPr>
          </a:p>
          <a:p>
            <a:pPr marL="457200" indent="-457200" algn="l">
              <a:lnSpc>
                <a:spcPct val="150000"/>
              </a:lnSpc>
              <a:buFont typeface="Arial" panose="020B0604020202020204" pitchFamily="34" charset="0"/>
              <a:buChar char="•"/>
            </a:pPr>
            <a:endParaRPr lang="en-GB" sz="2400" dirty="0">
              <a:solidFill>
                <a:schemeClr val="tx1"/>
              </a:solidFill>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61658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3383"/>
            <a:ext cx="7772400" cy="1470025"/>
          </a:xfrm>
        </p:spPr>
        <p:txBody>
          <a:bodyPr/>
          <a:lstStyle/>
          <a:p>
            <a:r>
              <a:rPr lang="en-GB" b="1" dirty="0">
                <a:cs typeface="Adobe Devanagari" pitchFamily="18" charset="0"/>
              </a:rPr>
              <a:t>Assessment </a:t>
            </a:r>
          </a:p>
        </p:txBody>
      </p:sp>
      <p:sp>
        <p:nvSpPr>
          <p:cNvPr id="3" name="Subtitle 2"/>
          <p:cNvSpPr>
            <a:spLocks noGrp="1"/>
          </p:cNvSpPr>
          <p:nvPr>
            <p:ph type="subTitle" idx="1"/>
          </p:nvPr>
        </p:nvSpPr>
        <p:spPr>
          <a:xfrm>
            <a:off x="467544" y="2204864"/>
            <a:ext cx="8352928" cy="4104456"/>
          </a:xfrm>
        </p:spPr>
        <p:txBody>
          <a:bodyPr>
            <a:normAutofit fontScale="70000" lnSpcReduction="20000"/>
          </a:bodyPr>
          <a:lstStyle/>
          <a:p>
            <a:pPr marL="457200" indent="-457200" algn="l">
              <a:lnSpc>
                <a:spcPct val="150000"/>
              </a:lnSpc>
              <a:buFont typeface="Arial" panose="020B0604020202020204" pitchFamily="34" charset="0"/>
              <a:buChar char="•"/>
            </a:pPr>
            <a:r>
              <a:rPr lang="en-GB" sz="2600" dirty="0">
                <a:solidFill>
                  <a:schemeClr val="tx1"/>
                </a:solidFill>
              </a:rPr>
              <a:t>We do an ‘on-entry’ assessment using observation and information from parents/carers and Nursery/Pre-School </a:t>
            </a:r>
          </a:p>
          <a:p>
            <a:pPr marL="457200" indent="-457200" algn="l">
              <a:lnSpc>
                <a:spcPct val="150000"/>
              </a:lnSpc>
              <a:buFont typeface="Arial" panose="020B0604020202020204" pitchFamily="34" charset="0"/>
              <a:buChar char="•"/>
            </a:pPr>
            <a:r>
              <a:rPr lang="en-GB" sz="2600" dirty="0">
                <a:solidFill>
                  <a:schemeClr val="tx1"/>
                </a:solidFill>
              </a:rPr>
              <a:t>The DfE Reception Baseline assessment will also be completed </a:t>
            </a:r>
          </a:p>
          <a:p>
            <a:pPr marL="457200" indent="-457200" algn="l">
              <a:lnSpc>
                <a:spcPct val="150000"/>
              </a:lnSpc>
              <a:buFont typeface="Arial" panose="020B0604020202020204" pitchFamily="34" charset="0"/>
              <a:buChar char="•"/>
            </a:pPr>
            <a:r>
              <a:rPr lang="en-GB" sz="2600" dirty="0">
                <a:solidFill>
                  <a:schemeClr val="tx1"/>
                </a:solidFill>
              </a:rPr>
              <a:t>During the year there will be 2 parent consultations (Autumn and Spring) where you will meet with teachers to discuss progress and well being and also receive a progress report</a:t>
            </a:r>
          </a:p>
          <a:p>
            <a:pPr marL="457200" indent="-457200" algn="l">
              <a:lnSpc>
                <a:spcPct val="150000"/>
              </a:lnSpc>
              <a:buFont typeface="Arial" panose="020B0604020202020204" pitchFamily="34" charset="0"/>
              <a:buChar char="•"/>
            </a:pPr>
            <a:r>
              <a:rPr lang="en-GB" sz="2600" dirty="0">
                <a:solidFill>
                  <a:schemeClr val="tx1"/>
                </a:solidFill>
              </a:rPr>
              <a:t>At the end of the academic year you will receive an Annual Report informing you of your child’s attainment and where they are in relation to the Early Learning Goals (ELGs) and whether they have made a Good Level of Development (GLD)</a:t>
            </a:r>
          </a:p>
          <a:p>
            <a:pPr marL="457200" indent="-457200" algn="l">
              <a:lnSpc>
                <a:spcPct val="150000"/>
              </a:lnSpc>
              <a:buFont typeface="Arial" panose="020B0604020202020204" pitchFamily="34" charset="0"/>
              <a:buChar char="•"/>
            </a:pPr>
            <a:endParaRPr lang="en-GB" sz="2400" dirty="0">
              <a:solidFill>
                <a:schemeClr val="tx1"/>
              </a:solidFill>
            </a:endParaRPr>
          </a:p>
          <a:p>
            <a:pPr marL="457200" indent="-457200" algn="l">
              <a:lnSpc>
                <a:spcPct val="150000"/>
              </a:lnSpc>
              <a:buFont typeface="Arial" panose="020B0604020202020204" pitchFamily="34" charset="0"/>
              <a:buChar char="•"/>
            </a:pPr>
            <a:endParaRPr lang="en-GB" sz="2400" dirty="0">
              <a:solidFill>
                <a:schemeClr val="tx1"/>
              </a:solidFill>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40400"/>
            <a:ext cx="2448272" cy="19985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8985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3383"/>
            <a:ext cx="7772400" cy="1470025"/>
          </a:xfrm>
        </p:spPr>
        <p:txBody>
          <a:bodyPr/>
          <a:lstStyle/>
          <a:p>
            <a:r>
              <a:rPr lang="en-GB" b="1" dirty="0">
                <a:cs typeface="Adobe Devanagari" pitchFamily="18" charset="0"/>
              </a:rPr>
              <a:t>Beginning of the School Day</a:t>
            </a:r>
          </a:p>
        </p:txBody>
      </p:sp>
      <p:sp>
        <p:nvSpPr>
          <p:cNvPr id="3" name="Subtitle 2"/>
          <p:cNvSpPr>
            <a:spLocks noGrp="1"/>
          </p:cNvSpPr>
          <p:nvPr>
            <p:ph type="subTitle" idx="1"/>
          </p:nvPr>
        </p:nvSpPr>
        <p:spPr>
          <a:xfrm>
            <a:off x="467544" y="2204864"/>
            <a:ext cx="8352928" cy="4320480"/>
          </a:xfrm>
        </p:spPr>
        <p:txBody>
          <a:bodyPr>
            <a:normAutofit/>
          </a:bodyPr>
          <a:lstStyle/>
          <a:p>
            <a:pPr marL="457200" indent="-457200" algn="l">
              <a:buFont typeface="Arial" panose="020B0604020202020204" pitchFamily="34" charset="0"/>
              <a:buChar char="•"/>
            </a:pPr>
            <a:r>
              <a:rPr lang="en-GB" sz="1600" dirty="0">
                <a:solidFill>
                  <a:schemeClr val="tx1"/>
                </a:solidFill>
              </a:rPr>
              <a:t>Playground gates are open from 8.40am</a:t>
            </a:r>
          </a:p>
          <a:p>
            <a:pPr algn="l"/>
            <a:endParaRPr lang="en-GB" sz="1600" dirty="0">
              <a:solidFill>
                <a:schemeClr val="tx1"/>
              </a:solidFill>
            </a:endParaRPr>
          </a:p>
          <a:p>
            <a:pPr marL="457200" indent="-457200" algn="l">
              <a:buFont typeface="Arial" panose="020B0604020202020204" pitchFamily="34" charset="0"/>
              <a:buChar char="•"/>
            </a:pPr>
            <a:r>
              <a:rPr lang="en-GB" sz="1600" dirty="0">
                <a:solidFill>
                  <a:schemeClr val="tx1"/>
                </a:solidFill>
              </a:rPr>
              <a:t>School doors are open from 8.40am – 8.50am </a:t>
            </a:r>
          </a:p>
          <a:p>
            <a:pPr algn="l"/>
            <a:r>
              <a:rPr lang="en-GB" sz="1600" dirty="0">
                <a:solidFill>
                  <a:schemeClr val="tx1"/>
                </a:solidFill>
              </a:rPr>
              <a:t>                    </a:t>
            </a:r>
          </a:p>
          <a:p>
            <a:pPr marL="457200" indent="-457200" algn="l">
              <a:buFont typeface="Arial" panose="020B0604020202020204" pitchFamily="34" charset="0"/>
              <a:buChar char="•"/>
            </a:pPr>
            <a:r>
              <a:rPr lang="en-GB" sz="1600" dirty="0">
                <a:solidFill>
                  <a:schemeClr val="tx1"/>
                </a:solidFill>
              </a:rPr>
              <a:t>Red Class come in through their own gate </a:t>
            </a:r>
          </a:p>
          <a:p>
            <a:pPr algn="l"/>
            <a:endParaRPr lang="en-GB" sz="1600" dirty="0">
              <a:solidFill>
                <a:schemeClr val="tx1"/>
              </a:solidFill>
            </a:endParaRPr>
          </a:p>
          <a:p>
            <a:pPr marL="457200" indent="-457200" algn="l">
              <a:buFont typeface="Arial" panose="020B0604020202020204" pitchFamily="34" charset="0"/>
              <a:buChar char="•"/>
            </a:pPr>
            <a:r>
              <a:rPr lang="en-GB" sz="1600" dirty="0">
                <a:solidFill>
                  <a:schemeClr val="tx1"/>
                </a:solidFill>
              </a:rPr>
              <a:t>Please encourage your child to be independent and say </a:t>
            </a:r>
          </a:p>
          <a:p>
            <a:pPr algn="l">
              <a:tabLst>
                <a:tab pos="442913" algn="l"/>
              </a:tabLst>
            </a:pPr>
            <a:r>
              <a:rPr lang="en-GB" sz="1600" dirty="0">
                <a:solidFill>
                  <a:schemeClr val="tx1"/>
                </a:solidFill>
              </a:rPr>
              <a:t>	“Goodbye” to them at the red class gate</a:t>
            </a:r>
          </a:p>
          <a:p>
            <a:pPr algn="l">
              <a:tabLst>
                <a:tab pos="442913" algn="l"/>
              </a:tabLst>
            </a:pPr>
            <a:endParaRPr lang="en-GB" sz="1600" dirty="0">
              <a:solidFill>
                <a:schemeClr val="tx1"/>
              </a:solidFill>
            </a:endParaRPr>
          </a:p>
          <a:p>
            <a:pPr marL="457200" indent="-457200" algn="l">
              <a:buFont typeface="Arial" panose="020B0604020202020204" pitchFamily="34" charset="0"/>
              <a:buChar char="•"/>
            </a:pPr>
            <a:r>
              <a:rPr lang="en-GB" sz="1600" dirty="0">
                <a:solidFill>
                  <a:schemeClr val="tx1"/>
                </a:solidFill>
              </a:rPr>
              <a:t>If you have a message for the teacher, please tell the </a:t>
            </a:r>
          </a:p>
          <a:p>
            <a:pPr algn="l" defTabSz="442913"/>
            <a:r>
              <a:rPr lang="en-GB" sz="1600" dirty="0">
                <a:solidFill>
                  <a:schemeClr val="tx1"/>
                </a:solidFill>
              </a:rPr>
              <a:t>	member of staff wearing the </a:t>
            </a:r>
            <a:r>
              <a:rPr lang="en-GB" sz="1600" dirty="0" err="1">
                <a:solidFill>
                  <a:schemeClr val="tx1"/>
                </a:solidFill>
              </a:rPr>
              <a:t>hi-viz</a:t>
            </a:r>
            <a:r>
              <a:rPr lang="en-GB" sz="1600" dirty="0">
                <a:solidFill>
                  <a:schemeClr val="tx1"/>
                </a:solidFill>
              </a:rPr>
              <a:t> jacket at the gate</a:t>
            </a:r>
          </a:p>
          <a:p>
            <a:pPr algn="l" defTabSz="442913"/>
            <a:endParaRPr lang="en-GB" sz="1600" dirty="0">
              <a:solidFill>
                <a:schemeClr val="tx1"/>
              </a:solidFill>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26248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3383"/>
            <a:ext cx="7772400" cy="1470025"/>
          </a:xfrm>
        </p:spPr>
        <p:txBody>
          <a:bodyPr/>
          <a:lstStyle/>
          <a:p>
            <a:r>
              <a:rPr lang="en-GB" b="1" dirty="0">
                <a:cs typeface="Adobe Devanagari" pitchFamily="18" charset="0"/>
              </a:rPr>
              <a:t>End of the School Day</a:t>
            </a:r>
          </a:p>
        </p:txBody>
      </p:sp>
      <p:sp>
        <p:nvSpPr>
          <p:cNvPr id="3" name="Subtitle 2"/>
          <p:cNvSpPr>
            <a:spLocks noGrp="1"/>
          </p:cNvSpPr>
          <p:nvPr>
            <p:ph type="subTitle" idx="1"/>
          </p:nvPr>
        </p:nvSpPr>
        <p:spPr>
          <a:xfrm>
            <a:off x="467544" y="2204864"/>
            <a:ext cx="8352928" cy="4104456"/>
          </a:xfrm>
        </p:spPr>
        <p:txBody>
          <a:bodyPr>
            <a:normAutofit/>
          </a:bodyPr>
          <a:lstStyle/>
          <a:p>
            <a:pPr marL="457200" indent="-457200" algn="l">
              <a:lnSpc>
                <a:spcPct val="150000"/>
              </a:lnSpc>
              <a:buFont typeface="Arial" panose="020B0604020202020204" pitchFamily="34" charset="0"/>
              <a:buChar char="•"/>
            </a:pPr>
            <a:r>
              <a:rPr lang="en-GB" sz="2000" dirty="0">
                <a:solidFill>
                  <a:schemeClr val="tx1"/>
                </a:solidFill>
              </a:rPr>
              <a:t>Please wait on the playground, near Red Class gate</a:t>
            </a:r>
          </a:p>
          <a:p>
            <a:pPr marL="457200" indent="-457200" algn="l">
              <a:lnSpc>
                <a:spcPct val="150000"/>
              </a:lnSpc>
              <a:buFont typeface="Arial" panose="020B0604020202020204" pitchFamily="34" charset="0"/>
              <a:buChar char="•"/>
            </a:pPr>
            <a:r>
              <a:rPr lang="en-GB" sz="2000" dirty="0">
                <a:solidFill>
                  <a:schemeClr val="tx1"/>
                </a:solidFill>
              </a:rPr>
              <a:t>The children will come out at 3.20pm</a:t>
            </a:r>
          </a:p>
          <a:p>
            <a:pPr marL="457200" indent="-457200" algn="l">
              <a:lnSpc>
                <a:spcPct val="150000"/>
              </a:lnSpc>
              <a:buFont typeface="Arial" panose="020B0604020202020204" pitchFamily="34" charset="0"/>
              <a:buChar char="•"/>
            </a:pPr>
            <a:r>
              <a:rPr lang="en-GB" sz="2000" dirty="0">
                <a:solidFill>
                  <a:schemeClr val="tx1"/>
                </a:solidFill>
              </a:rPr>
              <a:t>If you need to speak to the teacher, please wait until all the children have been seen out safely to the correct adult </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5683862"/>
            <a:ext cx="5632178" cy="832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2" descr="SMART Exchange - USA - Ti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2" descr="Telling the time French using 'être' - KS3 French - BBC Bitesize - BBC  Bitesiz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4"/>
          <a:stretch>
            <a:fillRect/>
          </a:stretch>
        </p:blipFill>
        <p:spPr>
          <a:xfrm>
            <a:off x="6183828" y="3981767"/>
            <a:ext cx="2378820" cy="2327553"/>
          </a:xfrm>
          <a:prstGeom prst="rect">
            <a:avLst/>
          </a:prstGeom>
        </p:spPr>
      </p:pic>
    </p:spTree>
    <p:extLst>
      <p:ext uri="{BB962C8B-B14F-4D97-AF65-F5344CB8AC3E}">
        <p14:creationId xmlns:p14="http://schemas.microsoft.com/office/powerpoint/2010/main" val="2594300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833383"/>
            <a:ext cx="7772400" cy="1155457"/>
          </a:xfrm>
        </p:spPr>
        <p:txBody>
          <a:bodyPr/>
          <a:lstStyle/>
          <a:p>
            <a:r>
              <a:rPr lang="en-GB" b="1" dirty="0">
                <a:cs typeface="Adobe Devanagari" pitchFamily="18" charset="0"/>
              </a:rPr>
              <a:t>Playtime </a:t>
            </a:r>
          </a:p>
        </p:txBody>
      </p:sp>
      <p:sp>
        <p:nvSpPr>
          <p:cNvPr id="3" name="Subtitle 2"/>
          <p:cNvSpPr>
            <a:spLocks noGrp="1"/>
          </p:cNvSpPr>
          <p:nvPr>
            <p:ph type="subTitle" idx="1"/>
          </p:nvPr>
        </p:nvSpPr>
        <p:spPr>
          <a:xfrm>
            <a:off x="395536" y="1916832"/>
            <a:ext cx="8352928" cy="4176464"/>
          </a:xfrm>
        </p:spPr>
        <p:txBody>
          <a:bodyPr>
            <a:normAutofit fontScale="62500" lnSpcReduction="20000"/>
          </a:bodyPr>
          <a:lstStyle/>
          <a:p>
            <a:pPr algn="l">
              <a:lnSpc>
                <a:spcPct val="110000"/>
              </a:lnSpc>
            </a:pPr>
            <a:r>
              <a:rPr lang="en-GB" dirty="0">
                <a:solidFill>
                  <a:schemeClr val="tx1"/>
                </a:solidFill>
              </a:rPr>
              <a:t>The whole school have a morning play time together</a:t>
            </a:r>
          </a:p>
          <a:p>
            <a:pPr algn="l">
              <a:lnSpc>
                <a:spcPct val="110000"/>
              </a:lnSpc>
            </a:pPr>
            <a:r>
              <a:rPr lang="en-GB" dirty="0">
                <a:solidFill>
                  <a:schemeClr val="tx1"/>
                </a:solidFill>
              </a:rPr>
              <a:t>on the main playground.</a:t>
            </a:r>
          </a:p>
          <a:p>
            <a:pPr algn="l">
              <a:lnSpc>
                <a:spcPct val="110000"/>
              </a:lnSpc>
            </a:pPr>
            <a:endParaRPr lang="en-GB" dirty="0">
              <a:solidFill>
                <a:schemeClr val="tx1"/>
              </a:solidFill>
            </a:endParaRPr>
          </a:p>
          <a:p>
            <a:pPr algn="l">
              <a:lnSpc>
                <a:spcPct val="110000"/>
              </a:lnSpc>
            </a:pPr>
            <a:r>
              <a:rPr lang="en-GB" dirty="0">
                <a:solidFill>
                  <a:schemeClr val="tx1"/>
                </a:solidFill>
              </a:rPr>
              <a:t>Red Class have their outside area to stay and play in if they wish to do so.</a:t>
            </a:r>
          </a:p>
          <a:p>
            <a:pPr algn="l">
              <a:lnSpc>
                <a:spcPct val="110000"/>
              </a:lnSpc>
            </a:pPr>
            <a:endParaRPr lang="en-GB" dirty="0">
              <a:solidFill>
                <a:schemeClr val="tx1"/>
              </a:solidFill>
            </a:endParaRPr>
          </a:p>
          <a:p>
            <a:pPr algn="l">
              <a:lnSpc>
                <a:spcPct val="110000"/>
              </a:lnSpc>
            </a:pPr>
            <a:r>
              <a:rPr lang="en-GB" dirty="0">
                <a:solidFill>
                  <a:schemeClr val="tx1"/>
                </a:solidFill>
              </a:rPr>
              <a:t>Fruit and milk is provided by the school and these are given just before morning break at ‘snack time’.</a:t>
            </a:r>
          </a:p>
          <a:p>
            <a:pPr algn="l">
              <a:lnSpc>
                <a:spcPct val="110000"/>
              </a:lnSpc>
            </a:pPr>
            <a:r>
              <a:rPr lang="en-GB" dirty="0">
                <a:solidFill>
                  <a:schemeClr val="tx1"/>
                </a:solidFill>
              </a:rPr>
              <a:t>If you wish your child to have a different snack, please see the School’s Healthy Snack list and send this in your child’s bag.</a:t>
            </a:r>
          </a:p>
          <a:p>
            <a:pPr algn="l">
              <a:lnSpc>
                <a:spcPct val="110000"/>
              </a:lnSpc>
            </a:pPr>
            <a:endParaRPr lang="en-GB" dirty="0">
              <a:solidFill>
                <a:schemeClr val="tx1"/>
              </a:solidFill>
            </a:endParaRPr>
          </a:p>
          <a:p>
            <a:pPr algn="l">
              <a:lnSpc>
                <a:spcPct val="110000"/>
              </a:lnSpc>
            </a:pPr>
            <a:r>
              <a:rPr lang="en-GB" dirty="0">
                <a:solidFill>
                  <a:schemeClr val="tx1"/>
                </a:solidFill>
              </a:rPr>
              <a:t>Red Class have an afternoon play together with Blue Class (Y1) and Yellow Class (Y2). </a:t>
            </a:r>
          </a:p>
          <a:p>
            <a:pPr algn="l"/>
            <a:endParaRPr lang="en-GB" dirty="0"/>
          </a:p>
        </p:txBody>
      </p:sp>
      <p:pic>
        <p:nvPicPr>
          <p:cNvPr id="4" name="Picture 3"/>
          <p:cNvPicPr/>
          <p:nvPr/>
        </p:nvPicPr>
        <p:blipFill rotWithShape="1">
          <a:blip r:embed="rId3"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31009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833383"/>
            <a:ext cx="7772400" cy="1470025"/>
          </a:xfrm>
        </p:spPr>
        <p:txBody>
          <a:bodyPr/>
          <a:lstStyle/>
          <a:p>
            <a:r>
              <a:rPr lang="en-GB" b="1" dirty="0">
                <a:cs typeface="Adobe Devanagari" pitchFamily="18" charset="0"/>
              </a:rPr>
              <a:t>Lunchtime </a:t>
            </a:r>
          </a:p>
        </p:txBody>
      </p:sp>
      <p:sp>
        <p:nvSpPr>
          <p:cNvPr id="3" name="Subtitle 2"/>
          <p:cNvSpPr>
            <a:spLocks noGrp="1"/>
          </p:cNvSpPr>
          <p:nvPr>
            <p:ph type="subTitle" idx="1"/>
          </p:nvPr>
        </p:nvSpPr>
        <p:spPr>
          <a:xfrm>
            <a:off x="193504" y="2083701"/>
            <a:ext cx="5602631" cy="4320480"/>
          </a:xfrm>
        </p:spPr>
        <p:txBody>
          <a:bodyPr>
            <a:normAutofit fontScale="92500"/>
          </a:bodyPr>
          <a:lstStyle/>
          <a:p>
            <a:pPr algn="l"/>
            <a:r>
              <a:rPr lang="en-GB" sz="2200" dirty="0">
                <a:solidFill>
                  <a:schemeClr val="tx1"/>
                </a:solidFill>
              </a:rPr>
              <a:t>Reception children are entitled to a free hot school meal.  Menus can be found on school website</a:t>
            </a:r>
          </a:p>
          <a:p>
            <a:pPr algn="l"/>
            <a:endParaRPr lang="en-GB" sz="2200" dirty="0">
              <a:solidFill>
                <a:schemeClr val="tx1"/>
              </a:solidFill>
            </a:endParaRPr>
          </a:p>
          <a:p>
            <a:pPr algn="l"/>
            <a:r>
              <a:rPr lang="en-GB" sz="2200" dirty="0">
                <a:solidFill>
                  <a:schemeClr val="tx1"/>
                </a:solidFill>
              </a:rPr>
              <a:t>Play equipment is out to play with every lunchtime</a:t>
            </a:r>
          </a:p>
          <a:p>
            <a:pPr algn="l"/>
            <a:endParaRPr lang="en-GB" sz="2200" dirty="0">
              <a:solidFill>
                <a:schemeClr val="tx1"/>
              </a:solidFill>
            </a:endParaRPr>
          </a:p>
          <a:p>
            <a:pPr algn="l"/>
            <a:r>
              <a:rPr lang="en-US" sz="2200" dirty="0">
                <a:solidFill>
                  <a:schemeClr val="tx1"/>
                </a:solidFill>
              </a:rPr>
              <a:t>Y5 and 6 Playtime Ambassadors </a:t>
            </a:r>
            <a:r>
              <a:rPr lang="en-GB" sz="2200" dirty="0">
                <a:solidFill>
                  <a:schemeClr val="tx1"/>
                </a:solidFill>
              </a:rPr>
              <a:t>are on the main playground and the field to support younger children with their games</a:t>
            </a:r>
          </a:p>
          <a:p>
            <a:pPr algn="l"/>
            <a:endParaRPr lang="en-GB" sz="2200" dirty="0">
              <a:solidFill>
                <a:schemeClr val="tx1"/>
              </a:solidFill>
            </a:endParaRPr>
          </a:p>
          <a:p>
            <a:pPr algn="l"/>
            <a:r>
              <a:rPr lang="en-GB" sz="2200" dirty="0">
                <a:solidFill>
                  <a:schemeClr val="tx1"/>
                </a:solidFill>
              </a:rPr>
              <a:t>Play Leaders help children play together </a:t>
            </a:r>
          </a:p>
          <a:p>
            <a:pPr algn="l"/>
            <a:endParaRPr lang="en-GB" sz="2200" dirty="0">
              <a:solidFill>
                <a:schemeClr val="tx1"/>
              </a:solidFill>
            </a:endParaRPr>
          </a:p>
          <a:p>
            <a:pPr algn="l"/>
            <a:r>
              <a:rPr lang="en-GB" sz="2200" dirty="0">
                <a:solidFill>
                  <a:schemeClr val="tx1"/>
                </a:solidFill>
              </a:rPr>
              <a:t>Y6 buddies are also available to play with</a:t>
            </a:r>
          </a:p>
          <a:p>
            <a:pPr algn="l"/>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3076" name="Picture 4" descr="G:\Red Class\Photographs\IMG_0973.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712" r="7429" b="7570"/>
          <a:stretch/>
        </p:blipFill>
        <p:spPr bwMode="auto">
          <a:xfrm>
            <a:off x="5783222" y="1018550"/>
            <a:ext cx="3020244" cy="21303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38468" y="4005064"/>
            <a:ext cx="3109751" cy="1944216"/>
          </a:xfrm>
          <a:prstGeom prst="rect">
            <a:avLst/>
          </a:prstGeom>
        </p:spPr>
      </p:pic>
    </p:spTree>
    <p:extLst>
      <p:ext uri="{BB962C8B-B14F-4D97-AF65-F5344CB8AC3E}">
        <p14:creationId xmlns:p14="http://schemas.microsoft.com/office/powerpoint/2010/main" val="371818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833383"/>
            <a:ext cx="7772400" cy="1470025"/>
          </a:xfrm>
        </p:spPr>
        <p:txBody>
          <a:bodyPr/>
          <a:lstStyle/>
          <a:p>
            <a:r>
              <a:rPr lang="en-GB" b="1" dirty="0">
                <a:cs typeface="Adobe Devanagari" pitchFamily="18" charset="0"/>
              </a:rPr>
              <a:t>Things to have in school</a:t>
            </a:r>
          </a:p>
        </p:txBody>
      </p:sp>
      <p:sp>
        <p:nvSpPr>
          <p:cNvPr id="3" name="Subtitle 2"/>
          <p:cNvSpPr>
            <a:spLocks noGrp="1"/>
          </p:cNvSpPr>
          <p:nvPr>
            <p:ph type="subTitle" idx="1"/>
          </p:nvPr>
        </p:nvSpPr>
        <p:spPr>
          <a:xfrm>
            <a:off x="395536" y="2204864"/>
            <a:ext cx="7920880" cy="3528392"/>
          </a:xfrm>
        </p:spPr>
        <p:txBody>
          <a:bodyPr>
            <a:normAutofit/>
          </a:bodyPr>
          <a:lstStyle/>
          <a:p>
            <a:pPr algn="l"/>
            <a:r>
              <a:rPr lang="en-GB" sz="2200" dirty="0">
                <a:solidFill>
                  <a:schemeClr val="tx1"/>
                </a:solidFill>
              </a:rPr>
              <a:t>Children need to bring a named bottle of water with them everyday (it must be water and not squash or any type of juice) </a:t>
            </a:r>
          </a:p>
          <a:p>
            <a:pPr algn="l"/>
            <a:endParaRPr lang="en-GB" sz="2200" dirty="0">
              <a:solidFill>
                <a:schemeClr val="tx1"/>
              </a:solidFill>
            </a:endParaRPr>
          </a:p>
          <a:p>
            <a:pPr algn="l"/>
            <a:endParaRPr lang="en-GB" sz="2200" dirty="0">
              <a:solidFill>
                <a:schemeClr val="tx1"/>
              </a:solidFill>
            </a:endParaRPr>
          </a:p>
          <a:p>
            <a:pPr algn="l"/>
            <a:endParaRPr lang="en-GB" sz="2200" dirty="0">
              <a:solidFill>
                <a:schemeClr val="tx1"/>
              </a:solidFill>
            </a:endParaRPr>
          </a:p>
          <a:p>
            <a:pPr algn="l"/>
            <a:endParaRPr lang="en-GB" sz="2200" dirty="0">
              <a:solidFill>
                <a:schemeClr val="tx1"/>
              </a:solidFill>
            </a:endParaRPr>
          </a:p>
          <a:p>
            <a:pPr algn="l"/>
            <a:endParaRPr lang="en-GB" sz="2200" dirty="0">
              <a:solidFill>
                <a:schemeClr val="tx1"/>
              </a:solidFill>
            </a:endParaRPr>
          </a:p>
          <a:p>
            <a:pPr algn="l"/>
            <a:r>
              <a:rPr lang="en-GB" sz="2200" dirty="0">
                <a:solidFill>
                  <a:schemeClr val="tx1"/>
                </a:solidFill>
              </a:rPr>
              <a:t>We go outside in all weathers so please can they have an all-in-one suit or a waterproof jacket and wellington boots to be left in school</a:t>
            </a:r>
          </a:p>
          <a:p>
            <a:pPr algn="l"/>
            <a:endParaRPr lang="en-GB" dirty="0"/>
          </a:p>
          <a:p>
            <a:pPr algn="l"/>
            <a:endParaRPr lang="en-GB" dirty="0"/>
          </a:p>
          <a:p>
            <a:pPr algn="l"/>
            <a:endParaRPr lang="en-GB" dirty="0"/>
          </a:p>
          <a:p>
            <a:pPr algn="l"/>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9893" y="3140967"/>
            <a:ext cx="1323975" cy="1476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3059942"/>
            <a:ext cx="1440160" cy="1479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3095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833383"/>
            <a:ext cx="7772400" cy="1470025"/>
          </a:xfrm>
        </p:spPr>
        <p:txBody>
          <a:bodyPr/>
          <a:lstStyle/>
          <a:p>
            <a:r>
              <a:rPr lang="en-GB" b="1" dirty="0">
                <a:cs typeface="Adobe Devanagari" pitchFamily="18" charset="0"/>
              </a:rPr>
              <a:t>PE Kit </a:t>
            </a:r>
          </a:p>
        </p:txBody>
      </p:sp>
      <p:sp>
        <p:nvSpPr>
          <p:cNvPr id="3" name="Subtitle 2"/>
          <p:cNvSpPr>
            <a:spLocks noGrp="1"/>
          </p:cNvSpPr>
          <p:nvPr>
            <p:ph type="subTitle" idx="1"/>
          </p:nvPr>
        </p:nvSpPr>
        <p:spPr>
          <a:xfrm>
            <a:off x="539552" y="2420888"/>
            <a:ext cx="8064896" cy="3960440"/>
          </a:xfrm>
        </p:spPr>
        <p:txBody>
          <a:bodyPr>
            <a:normAutofit/>
          </a:bodyPr>
          <a:lstStyle/>
          <a:p>
            <a:pPr algn="l">
              <a:lnSpc>
                <a:spcPct val="150000"/>
              </a:lnSpc>
            </a:pPr>
            <a:r>
              <a:rPr lang="en-US" sz="2200" dirty="0">
                <a:solidFill>
                  <a:schemeClr val="tx1"/>
                </a:solidFill>
              </a:rPr>
              <a:t>Worn to school on PE days </a:t>
            </a:r>
            <a:r>
              <a:rPr lang="en-US" sz="2000" dirty="0">
                <a:solidFill>
                  <a:schemeClr val="tx1"/>
                </a:solidFill>
              </a:rPr>
              <a:t>(day TBC but will be communicated)</a:t>
            </a:r>
            <a:endParaRPr lang="en-GB" sz="2000" dirty="0">
              <a:solidFill>
                <a:schemeClr val="tx1"/>
              </a:solidFill>
            </a:endParaRPr>
          </a:p>
          <a:p>
            <a:pPr algn="l">
              <a:lnSpc>
                <a:spcPct val="150000"/>
              </a:lnSpc>
            </a:pPr>
            <a:r>
              <a:rPr lang="en-GB" sz="2200" dirty="0">
                <a:solidFill>
                  <a:schemeClr val="tx1"/>
                </a:solidFill>
              </a:rPr>
              <a:t>Indoor – navy/ black shorts and red t-shirt </a:t>
            </a:r>
          </a:p>
          <a:p>
            <a:pPr algn="l">
              <a:lnSpc>
                <a:spcPct val="150000"/>
              </a:lnSpc>
            </a:pPr>
            <a:r>
              <a:rPr lang="en-GB" sz="2200" dirty="0">
                <a:solidFill>
                  <a:schemeClr val="tx1"/>
                </a:solidFill>
              </a:rPr>
              <a:t>No earrings or jewellery</a:t>
            </a:r>
          </a:p>
          <a:p>
            <a:pPr algn="l">
              <a:lnSpc>
                <a:spcPct val="150000"/>
              </a:lnSpc>
            </a:pPr>
            <a:r>
              <a:rPr lang="en-GB" sz="2200" dirty="0">
                <a:solidFill>
                  <a:schemeClr val="tx1"/>
                </a:solidFill>
              </a:rPr>
              <a:t>Long hair must be tied back </a:t>
            </a:r>
          </a:p>
          <a:p>
            <a:pPr algn="l">
              <a:lnSpc>
                <a:spcPct val="150000"/>
              </a:lnSpc>
            </a:pPr>
            <a:r>
              <a:rPr lang="en-GB" sz="2200" dirty="0">
                <a:solidFill>
                  <a:schemeClr val="tx1"/>
                </a:solidFill>
              </a:rPr>
              <a:t>Everything must be named in an obvious place! </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22507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833383"/>
            <a:ext cx="7772400" cy="1470025"/>
          </a:xfrm>
        </p:spPr>
        <p:txBody>
          <a:bodyPr/>
          <a:lstStyle/>
          <a:p>
            <a:r>
              <a:rPr lang="en-GB" b="1" dirty="0">
                <a:cs typeface="Adobe Devanagari" pitchFamily="18" charset="0"/>
              </a:rPr>
              <a:t>Home Learning  </a:t>
            </a:r>
          </a:p>
        </p:txBody>
      </p:sp>
      <p:sp>
        <p:nvSpPr>
          <p:cNvPr id="3" name="Subtitle 2"/>
          <p:cNvSpPr>
            <a:spLocks noGrp="1"/>
          </p:cNvSpPr>
          <p:nvPr>
            <p:ph type="subTitle" idx="1"/>
          </p:nvPr>
        </p:nvSpPr>
        <p:spPr>
          <a:xfrm>
            <a:off x="4646192" y="2298664"/>
            <a:ext cx="4390303" cy="4298687"/>
          </a:xfrm>
        </p:spPr>
        <p:txBody>
          <a:bodyPr>
            <a:normAutofit lnSpcReduction="10000"/>
          </a:bodyPr>
          <a:lstStyle/>
          <a:p>
            <a:pPr algn="l"/>
            <a:r>
              <a:rPr lang="en-GB" sz="2000" dirty="0">
                <a:solidFill>
                  <a:schemeClr val="tx1"/>
                </a:solidFill>
              </a:rPr>
              <a:t>Each half term we have a ‘home-learning menu’</a:t>
            </a:r>
          </a:p>
          <a:p>
            <a:pPr algn="l"/>
            <a:endParaRPr lang="en-GB" sz="2000" dirty="0">
              <a:solidFill>
                <a:schemeClr val="tx1"/>
              </a:solidFill>
            </a:endParaRPr>
          </a:p>
          <a:p>
            <a:pPr algn="l"/>
            <a:r>
              <a:rPr lang="en-GB" sz="2000" dirty="0">
                <a:solidFill>
                  <a:schemeClr val="tx1"/>
                </a:solidFill>
              </a:rPr>
              <a:t>Pupils are expected to complete at least 3 of the tasks but you can do more! </a:t>
            </a:r>
          </a:p>
          <a:p>
            <a:pPr algn="l"/>
            <a:endParaRPr lang="en-GB" sz="2000" dirty="0">
              <a:solidFill>
                <a:schemeClr val="tx1"/>
              </a:solidFill>
            </a:endParaRPr>
          </a:p>
          <a:p>
            <a:pPr algn="l"/>
            <a:r>
              <a:rPr lang="en-GB" sz="2000" dirty="0">
                <a:solidFill>
                  <a:schemeClr val="tx1"/>
                </a:solidFill>
              </a:rPr>
              <a:t>Completed tasks are sent into school and/or uploaded to Seesaw as/when you compete them.</a:t>
            </a:r>
          </a:p>
          <a:p>
            <a:pPr algn="l"/>
            <a:endParaRPr lang="en-GB" sz="2000" dirty="0">
              <a:solidFill>
                <a:schemeClr val="tx1"/>
              </a:solidFill>
            </a:endParaRPr>
          </a:p>
          <a:p>
            <a:pPr algn="l"/>
            <a:r>
              <a:rPr lang="en-GB" sz="2000" dirty="0">
                <a:solidFill>
                  <a:schemeClr val="tx1"/>
                </a:solidFill>
              </a:rPr>
              <a:t>Pupils are given the opportunity to share their home-learning with the class.  </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583" y="2298665"/>
            <a:ext cx="4325410"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0352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3383"/>
            <a:ext cx="7772400" cy="1470025"/>
          </a:xfrm>
        </p:spPr>
        <p:txBody>
          <a:bodyPr/>
          <a:lstStyle/>
          <a:p>
            <a:r>
              <a:rPr lang="en-GB" b="1" dirty="0">
                <a:cs typeface="Adobe Devanagari" pitchFamily="18" charset="0"/>
              </a:rPr>
              <a:t>Seesaw  </a:t>
            </a:r>
          </a:p>
        </p:txBody>
      </p:sp>
      <p:sp>
        <p:nvSpPr>
          <p:cNvPr id="3" name="Subtitle 2"/>
          <p:cNvSpPr>
            <a:spLocks noGrp="1"/>
          </p:cNvSpPr>
          <p:nvPr>
            <p:ph type="subTitle" idx="1"/>
          </p:nvPr>
        </p:nvSpPr>
        <p:spPr>
          <a:xfrm>
            <a:off x="467544" y="1965235"/>
            <a:ext cx="8496941" cy="2543016"/>
          </a:xfrm>
        </p:spPr>
        <p:txBody>
          <a:bodyPr>
            <a:normAutofit fontScale="85000" lnSpcReduction="20000"/>
          </a:bodyPr>
          <a:lstStyle/>
          <a:p>
            <a:pPr algn="l"/>
            <a:r>
              <a:rPr lang="en-GB" sz="2300" dirty="0">
                <a:solidFill>
                  <a:schemeClr val="tx1"/>
                </a:solidFill>
              </a:rPr>
              <a:t>We use the educational platform called ‘Seesaw’ where every pupil has their own individual account.  </a:t>
            </a:r>
          </a:p>
          <a:p>
            <a:pPr algn="l"/>
            <a:endParaRPr lang="en-GB" sz="2300" dirty="0">
              <a:solidFill>
                <a:schemeClr val="tx1"/>
              </a:solidFill>
            </a:endParaRPr>
          </a:p>
          <a:p>
            <a:pPr algn="l"/>
            <a:r>
              <a:rPr lang="en-GB" sz="2300" dirty="0">
                <a:solidFill>
                  <a:schemeClr val="tx1"/>
                </a:solidFill>
              </a:rPr>
              <a:t>Parents are able to:</a:t>
            </a:r>
          </a:p>
          <a:p>
            <a:pPr marL="457200" indent="-457200" algn="l">
              <a:lnSpc>
                <a:spcPct val="200000"/>
              </a:lnSpc>
              <a:buFont typeface="Arial" panose="020B0604020202020204" pitchFamily="34" charset="0"/>
              <a:buChar char="•"/>
            </a:pPr>
            <a:r>
              <a:rPr lang="en-GB" sz="2300" dirty="0">
                <a:solidFill>
                  <a:schemeClr val="tx1"/>
                </a:solidFill>
              </a:rPr>
              <a:t>Upload any learning children do outside school </a:t>
            </a:r>
          </a:p>
          <a:p>
            <a:pPr marL="457200" indent="-457200" algn="l">
              <a:lnSpc>
                <a:spcPct val="200000"/>
              </a:lnSpc>
              <a:buFont typeface="Arial" panose="020B0604020202020204" pitchFamily="34" charset="0"/>
              <a:buChar char="•"/>
            </a:pPr>
            <a:r>
              <a:rPr lang="en-GB" sz="2300" dirty="0">
                <a:solidFill>
                  <a:schemeClr val="tx1"/>
                </a:solidFill>
              </a:rPr>
              <a:t>Access a bank of activities to support home learning </a:t>
            </a:r>
          </a:p>
          <a:p>
            <a:pPr algn="l">
              <a:lnSpc>
                <a:spcPct val="200000"/>
              </a:lnSpc>
            </a:pPr>
            <a:endParaRPr lang="en-GB" sz="2300" dirty="0">
              <a:solidFill>
                <a:schemeClr val="tx1"/>
              </a:solidFill>
            </a:endParaRPr>
          </a:p>
          <a:p>
            <a:pPr algn="l">
              <a:lnSpc>
                <a:spcPct val="200000"/>
              </a:lnSpc>
            </a:pPr>
            <a:endParaRPr lang="en-GB" sz="2200" dirty="0">
              <a:solidFill>
                <a:schemeClr val="tx1"/>
              </a:solidFill>
            </a:endParaRPr>
          </a:p>
          <a:p>
            <a:pPr marL="457200" indent="-457200" algn="l">
              <a:lnSpc>
                <a:spcPct val="200000"/>
              </a:lnSpc>
              <a:buFont typeface="Arial" panose="020B0604020202020204" pitchFamily="34" charset="0"/>
              <a:buChar char="•"/>
            </a:pPr>
            <a:endParaRPr lang="en-GB" sz="2400" dirty="0">
              <a:solidFill>
                <a:schemeClr val="tx1"/>
              </a:solidFill>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5" name="Picture 4"/>
          <p:cNvPicPr>
            <a:picLocks noChangeAspect="1"/>
          </p:cNvPicPr>
          <p:nvPr/>
        </p:nvPicPr>
        <p:blipFill>
          <a:blip r:embed="rId3"/>
          <a:stretch>
            <a:fillRect/>
          </a:stretch>
        </p:blipFill>
        <p:spPr>
          <a:xfrm>
            <a:off x="6299518" y="267457"/>
            <a:ext cx="2097699" cy="1131852"/>
          </a:xfrm>
          <a:prstGeom prst="rect">
            <a:avLst/>
          </a:prstGeom>
        </p:spPr>
      </p:pic>
      <p:pic>
        <p:nvPicPr>
          <p:cNvPr id="6" name="Picture 5"/>
          <p:cNvPicPr>
            <a:picLocks noChangeAspect="1"/>
          </p:cNvPicPr>
          <p:nvPr/>
        </p:nvPicPr>
        <p:blipFill>
          <a:blip r:embed="rId4"/>
          <a:stretch>
            <a:fillRect/>
          </a:stretch>
        </p:blipFill>
        <p:spPr>
          <a:xfrm>
            <a:off x="6660232" y="2629735"/>
            <a:ext cx="1985781" cy="3757032"/>
          </a:xfrm>
          <a:prstGeom prst="rect">
            <a:avLst/>
          </a:prstGeom>
        </p:spPr>
      </p:pic>
      <p:pic>
        <p:nvPicPr>
          <p:cNvPr id="7" name="Picture 6"/>
          <p:cNvPicPr>
            <a:picLocks noChangeAspect="1"/>
          </p:cNvPicPr>
          <p:nvPr/>
        </p:nvPicPr>
        <p:blipFill>
          <a:blip r:embed="rId5"/>
          <a:stretch>
            <a:fillRect/>
          </a:stretch>
        </p:blipFill>
        <p:spPr>
          <a:xfrm>
            <a:off x="2404778" y="4474011"/>
            <a:ext cx="2262777" cy="2318920"/>
          </a:xfrm>
          <a:prstGeom prst="rect">
            <a:avLst/>
          </a:prstGeom>
        </p:spPr>
      </p:pic>
    </p:spTree>
    <p:extLst>
      <p:ext uri="{BB962C8B-B14F-4D97-AF65-F5344CB8AC3E}">
        <p14:creationId xmlns:p14="http://schemas.microsoft.com/office/powerpoint/2010/main" val="3305811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1651" y="630985"/>
            <a:ext cx="7772400" cy="864095"/>
          </a:xfrm>
        </p:spPr>
        <p:txBody>
          <a:bodyPr/>
          <a:lstStyle/>
          <a:p>
            <a:r>
              <a:rPr lang="en-GB" b="1" dirty="0">
                <a:cs typeface="Adobe Devanagari" pitchFamily="18" charset="0"/>
              </a:rPr>
              <a:t>Communication</a:t>
            </a:r>
          </a:p>
        </p:txBody>
      </p:sp>
      <p:sp>
        <p:nvSpPr>
          <p:cNvPr id="3" name="Subtitle 2"/>
          <p:cNvSpPr>
            <a:spLocks noGrp="1"/>
          </p:cNvSpPr>
          <p:nvPr>
            <p:ph type="subTitle" idx="1"/>
          </p:nvPr>
        </p:nvSpPr>
        <p:spPr>
          <a:xfrm>
            <a:off x="445157" y="1772816"/>
            <a:ext cx="7326001" cy="3168352"/>
          </a:xfrm>
        </p:spPr>
        <p:txBody>
          <a:bodyPr>
            <a:normAutofit/>
          </a:bodyPr>
          <a:lstStyle/>
          <a:p>
            <a:pPr algn="l"/>
            <a:r>
              <a:rPr lang="en-GB" sz="1900" b="1" dirty="0">
                <a:solidFill>
                  <a:schemeClr val="tx1"/>
                </a:solidFill>
              </a:rPr>
              <a:t>School </a:t>
            </a:r>
            <a:r>
              <a:rPr lang="en-GB" sz="1900" dirty="0">
                <a:solidFill>
                  <a:schemeClr val="tx1"/>
                </a:solidFill>
              </a:rPr>
              <a:t>use Parentmail for all email communication, regular newsletters and the website.  </a:t>
            </a:r>
          </a:p>
          <a:p>
            <a:pPr algn="l"/>
            <a:endParaRPr lang="en-GB" sz="1900" dirty="0">
              <a:solidFill>
                <a:schemeClr val="tx1"/>
              </a:solidFill>
            </a:endParaRPr>
          </a:p>
          <a:p>
            <a:pPr algn="l"/>
            <a:r>
              <a:rPr lang="en-GB" sz="1900" b="1" dirty="0">
                <a:solidFill>
                  <a:schemeClr val="tx1"/>
                </a:solidFill>
              </a:rPr>
              <a:t>Parents</a:t>
            </a:r>
            <a:r>
              <a:rPr lang="en-GB" sz="1900" dirty="0">
                <a:solidFill>
                  <a:schemeClr val="tx1"/>
                </a:solidFill>
              </a:rPr>
              <a:t> can use:</a:t>
            </a:r>
          </a:p>
          <a:p>
            <a:pPr marL="342900" indent="-342900" algn="l">
              <a:buFont typeface="Wingdings" panose="05000000000000000000" pitchFamily="2" charset="2"/>
              <a:buChar char="Ø"/>
            </a:pPr>
            <a:r>
              <a:rPr lang="en-GB" sz="1900" dirty="0" err="1">
                <a:solidFill>
                  <a:schemeClr val="tx1"/>
                </a:solidFill>
              </a:rPr>
              <a:t>Hi-viz</a:t>
            </a:r>
            <a:r>
              <a:rPr lang="en-GB" sz="1900" dirty="0">
                <a:solidFill>
                  <a:schemeClr val="tx1"/>
                </a:solidFill>
              </a:rPr>
              <a:t> at the gate every morning for messages for the teachers</a:t>
            </a:r>
          </a:p>
          <a:p>
            <a:pPr marL="342900" indent="-342900" algn="l">
              <a:buFont typeface="Wingdings" panose="05000000000000000000" pitchFamily="2" charset="2"/>
              <a:buChar char="Ø"/>
            </a:pPr>
            <a:r>
              <a:rPr lang="en-GB" sz="1900" dirty="0">
                <a:solidFill>
                  <a:schemeClr val="tx1"/>
                </a:solidFill>
              </a:rPr>
              <a:t>Emails to the office, </a:t>
            </a:r>
            <a:r>
              <a:rPr lang="en-GB" sz="1900" dirty="0" err="1">
                <a:solidFill>
                  <a:schemeClr val="tx1"/>
                </a:solidFill>
              </a:rPr>
              <a:t>eg</a:t>
            </a:r>
            <a:r>
              <a:rPr lang="en-GB" sz="1900" dirty="0">
                <a:solidFill>
                  <a:schemeClr val="tx1"/>
                </a:solidFill>
              </a:rPr>
              <a:t> absences, meeting requests</a:t>
            </a:r>
          </a:p>
          <a:p>
            <a:pPr marL="342900" indent="-342900" algn="l">
              <a:buFont typeface="Wingdings" panose="05000000000000000000" pitchFamily="2" charset="2"/>
              <a:buChar char="Ø"/>
            </a:pPr>
            <a:r>
              <a:rPr lang="en-GB" altLang="en-US" sz="1900" dirty="0">
                <a:solidFill>
                  <a:schemeClr val="tx1"/>
                </a:solidFill>
              </a:rPr>
              <a:t>Messages can also be passed via Care Clubs’ staff</a:t>
            </a:r>
          </a:p>
          <a:p>
            <a:pPr marL="342900" indent="-342900" algn="l">
              <a:buFont typeface="Wingdings" panose="05000000000000000000" pitchFamily="2" charset="2"/>
              <a:buChar char="Ø"/>
            </a:pPr>
            <a:r>
              <a:rPr lang="en-GB" altLang="en-US" sz="1900" dirty="0">
                <a:solidFill>
                  <a:schemeClr val="tx1"/>
                </a:solidFill>
              </a:rPr>
              <a:t>For urgent responses, you can telephone the office </a:t>
            </a:r>
          </a:p>
          <a:p>
            <a:pPr algn="l"/>
            <a:endParaRPr lang="en-GB" altLang="en-US" sz="1900" dirty="0">
              <a:solidFill>
                <a:schemeClr val="tx1"/>
              </a:solidFill>
            </a:endParaRPr>
          </a:p>
          <a:p>
            <a:pPr algn="l"/>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5445224"/>
            <a:ext cx="2621836" cy="876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p:nvPr/>
        </p:nvPicPr>
        <p:blipFill rotWithShape="1">
          <a:blip r:embed="rId3"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99497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833383"/>
            <a:ext cx="7772400" cy="1470025"/>
          </a:xfrm>
        </p:spPr>
        <p:txBody>
          <a:bodyPr/>
          <a:lstStyle/>
          <a:p>
            <a:r>
              <a:rPr lang="en-GB" b="1" dirty="0">
                <a:cs typeface="Adobe Devanagari" pitchFamily="18" charset="0"/>
              </a:rPr>
              <a:t>Summer Fun</a:t>
            </a:r>
          </a:p>
        </p:txBody>
      </p:sp>
      <p:pic>
        <p:nvPicPr>
          <p:cNvPr id="4" name="Picture 3"/>
          <p:cNvPicPr/>
          <p:nvPr/>
        </p:nvPicPr>
        <p:blipFill rotWithShape="1">
          <a:blip r:embed="rId3"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pic>
        <p:nvPicPr>
          <p:cNvPr id="5" name="Picture 4"/>
          <p:cNvPicPr>
            <a:picLocks noChangeAspect="1"/>
          </p:cNvPicPr>
          <p:nvPr/>
        </p:nvPicPr>
        <p:blipFill>
          <a:blip r:embed="rId4"/>
          <a:stretch>
            <a:fillRect/>
          </a:stretch>
        </p:blipFill>
        <p:spPr>
          <a:xfrm>
            <a:off x="395535" y="2141366"/>
            <a:ext cx="6004506" cy="2511770"/>
          </a:xfrm>
          <a:prstGeom prst="rect">
            <a:avLst/>
          </a:prstGeom>
        </p:spPr>
      </p:pic>
      <p:sp>
        <p:nvSpPr>
          <p:cNvPr id="7" name="Subtitle 2"/>
          <p:cNvSpPr txBox="1">
            <a:spLocks/>
          </p:cNvSpPr>
          <p:nvPr/>
        </p:nvSpPr>
        <p:spPr>
          <a:xfrm>
            <a:off x="4579288" y="3789040"/>
            <a:ext cx="3641505" cy="2683601"/>
          </a:xfrm>
          <a:prstGeom prst="rect">
            <a:avLst/>
          </a:prstGeom>
        </p:spPr>
        <p:txBody>
          <a:bodyPr vert="horz" lIns="91440" tIns="45720" rIns="91440" bIns="45720" rtlCol="0">
            <a:normAutofit fontScale="92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en-GB" sz="2000" b="1" dirty="0">
                <a:solidFill>
                  <a:schemeClr val="tx1"/>
                </a:solidFill>
              </a:rPr>
              <a:t>Pre-academic ability;</a:t>
            </a:r>
          </a:p>
          <a:p>
            <a:pPr marL="342900" indent="-342900" algn="l">
              <a:buFontTx/>
              <a:buChar char="-"/>
            </a:pPr>
            <a:r>
              <a:rPr lang="en-GB" sz="2000" dirty="0">
                <a:solidFill>
                  <a:schemeClr val="tx1"/>
                </a:solidFill>
              </a:rPr>
              <a:t>Language</a:t>
            </a:r>
          </a:p>
          <a:p>
            <a:pPr marL="342900" indent="-342900" algn="l">
              <a:buFontTx/>
              <a:buChar char="-"/>
            </a:pPr>
            <a:r>
              <a:rPr lang="en-GB" sz="2000" dirty="0">
                <a:solidFill>
                  <a:schemeClr val="tx1"/>
                </a:solidFill>
              </a:rPr>
              <a:t>Curiosity</a:t>
            </a:r>
          </a:p>
          <a:p>
            <a:pPr marL="342900" indent="-342900" algn="l">
              <a:buFontTx/>
              <a:buChar char="-"/>
            </a:pPr>
            <a:r>
              <a:rPr lang="en-GB" sz="2000" dirty="0">
                <a:solidFill>
                  <a:schemeClr val="tx1"/>
                </a:solidFill>
              </a:rPr>
              <a:t>Emotional security </a:t>
            </a:r>
          </a:p>
          <a:p>
            <a:pPr marL="342900" indent="-342900" algn="l">
              <a:buFontTx/>
              <a:buChar char="-"/>
            </a:pPr>
            <a:r>
              <a:rPr lang="en-GB" sz="2000" dirty="0">
                <a:solidFill>
                  <a:schemeClr val="tx1"/>
                </a:solidFill>
              </a:rPr>
              <a:t>Self-management</a:t>
            </a:r>
          </a:p>
          <a:p>
            <a:pPr marL="342900" indent="-342900" algn="l">
              <a:buFontTx/>
              <a:buChar char="-"/>
            </a:pPr>
            <a:r>
              <a:rPr lang="en-GB" sz="2000" dirty="0">
                <a:solidFill>
                  <a:schemeClr val="tx1"/>
                </a:solidFill>
              </a:rPr>
              <a:t>Interactions with others</a:t>
            </a:r>
          </a:p>
          <a:p>
            <a:pPr marL="342900" indent="-342900" algn="l">
              <a:buFontTx/>
              <a:buChar char="-"/>
            </a:pPr>
            <a:r>
              <a:rPr lang="en-GB" sz="2000" dirty="0">
                <a:solidFill>
                  <a:schemeClr val="tx1"/>
                </a:solidFill>
              </a:rPr>
              <a:t>Nursery rhymes  </a:t>
            </a:r>
            <a:r>
              <a:rPr lang="en-GB" sz="1200" dirty="0">
                <a:solidFill>
                  <a:schemeClr val="tx1"/>
                </a:solidFill>
                <a:hlinkClick r:id="rId5"/>
              </a:rPr>
              <a:t>https://www.littlewandlelettersandsounds.org.uk/resources/for-parents/#tabnametabNurseryRhymes-Videos</a:t>
            </a:r>
            <a:r>
              <a:rPr lang="en-GB" sz="1200" dirty="0">
                <a:solidFill>
                  <a:schemeClr val="tx1"/>
                </a:solidFill>
              </a:rPr>
              <a:t> </a:t>
            </a:r>
          </a:p>
          <a:p>
            <a:pPr marL="342900" indent="-342900" algn="l">
              <a:buFontTx/>
              <a:buChar char="-"/>
            </a:pPr>
            <a:endParaRPr lang="en-GB" sz="2000" dirty="0">
              <a:solidFill>
                <a:schemeClr val="tx1"/>
              </a:solidFill>
            </a:endParaRPr>
          </a:p>
        </p:txBody>
      </p:sp>
      <p:sp>
        <p:nvSpPr>
          <p:cNvPr id="8" name="TextBox 7">
            <a:extLst>
              <a:ext uri="{FF2B5EF4-FFF2-40B4-BE49-F238E27FC236}">
                <a16:creationId xmlns:a16="http://schemas.microsoft.com/office/drawing/2014/main" id="{470BF965-3904-41F5-ACEF-07B796DB5DB1}"/>
              </a:ext>
            </a:extLst>
          </p:cNvPr>
          <p:cNvSpPr txBox="1"/>
          <p:nvPr/>
        </p:nvSpPr>
        <p:spPr>
          <a:xfrm>
            <a:off x="4427984" y="2965060"/>
            <a:ext cx="4572000" cy="369332"/>
          </a:xfrm>
          <a:prstGeom prst="rect">
            <a:avLst/>
          </a:prstGeom>
          <a:noFill/>
        </p:spPr>
        <p:txBody>
          <a:bodyPr wrap="square">
            <a:spAutoFit/>
          </a:bodyPr>
          <a:lstStyle/>
          <a:p>
            <a:r>
              <a:rPr lang="en-GB" dirty="0"/>
              <a:t>https://cambspboro.50thingstodo.org</a:t>
            </a:r>
          </a:p>
        </p:txBody>
      </p:sp>
    </p:spTree>
    <p:extLst>
      <p:ext uri="{BB962C8B-B14F-4D97-AF65-F5344CB8AC3E}">
        <p14:creationId xmlns:p14="http://schemas.microsoft.com/office/powerpoint/2010/main" val="102788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400" b="1" dirty="0"/>
              <a:t>Any Questions?</a:t>
            </a: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b="88287"/>
          <a:stretch/>
        </p:blipFill>
        <p:spPr bwMode="auto">
          <a:xfrm>
            <a:off x="-722" y="35823"/>
            <a:ext cx="4819650" cy="7975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067765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2119</TotalTime>
  <Words>1130</Words>
  <Application>Microsoft Office PowerPoint</Application>
  <PresentationFormat>On-screen Show (4:3)</PresentationFormat>
  <Paragraphs>147</Paragraphs>
  <Slides>19</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Wingdings</vt:lpstr>
      <vt:lpstr>Office Theme</vt:lpstr>
      <vt:lpstr> Welcome Reception Red Class     September 2026</vt:lpstr>
      <vt:lpstr>PowerPoint Presentation</vt:lpstr>
      <vt:lpstr>PowerPoint Presentation</vt:lpstr>
      <vt:lpstr>PowerPoint Presentation</vt:lpstr>
      <vt:lpstr>How does Reception work at Caldecote?</vt:lpstr>
      <vt:lpstr>PowerPoint Presentation</vt:lpstr>
      <vt:lpstr>How do we know your child’s capabilities? </vt:lpstr>
      <vt:lpstr>Assessment </vt:lpstr>
      <vt:lpstr>Beginning of the School Day</vt:lpstr>
      <vt:lpstr>End of the School Day</vt:lpstr>
      <vt:lpstr>Playtime </vt:lpstr>
      <vt:lpstr>Lunchtime </vt:lpstr>
      <vt:lpstr>Things to have in school</vt:lpstr>
      <vt:lpstr>PE Kit </vt:lpstr>
      <vt:lpstr>Home Learning  </vt:lpstr>
      <vt:lpstr>Seesaw  </vt:lpstr>
      <vt:lpstr>Communication</vt:lpstr>
      <vt:lpstr>Summer Fun</vt:lpstr>
      <vt:lpstr>PowerPoint Presentation</vt:lpstr>
    </vt:vector>
  </TitlesOfParts>
  <Company>Caldecote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Foundation Stage  Red Class at  Caldecote Primary School  September 2020</dc:title>
  <dc:creator>Laura Baggaley</dc:creator>
  <cp:lastModifiedBy>Rachel Lione</cp:lastModifiedBy>
  <cp:revision>135</cp:revision>
  <cp:lastPrinted>2026-06-17T16:01:54Z</cp:lastPrinted>
  <dcterms:created xsi:type="dcterms:W3CDTF">2020-03-24T12:53:14Z</dcterms:created>
  <dcterms:modified xsi:type="dcterms:W3CDTF">2026-06-17T16:14:25Z</dcterms:modified>
</cp:coreProperties>
</file>